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84" r:id="rId17"/>
    <p:sldId id="277" r:id="rId18"/>
    <p:sldId id="278" r:id="rId19"/>
    <p:sldId id="272" r:id="rId20"/>
    <p:sldId id="281" r:id="rId21"/>
    <p:sldId id="282" r:id="rId22"/>
    <p:sldId id="283" r:id="rId23"/>
    <p:sldId id="288" r:id="rId24"/>
    <p:sldId id="273" r:id="rId25"/>
    <p:sldId id="285" r:id="rId26"/>
    <p:sldId id="286" r:id="rId27"/>
    <p:sldId id="287" r:id="rId28"/>
    <p:sldId id="289" r:id="rId29"/>
    <p:sldId id="290" r:id="rId30"/>
    <p:sldId id="274" r:id="rId31"/>
    <p:sldId id="297" r:id="rId32"/>
    <p:sldId id="291" r:id="rId33"/>
    <p:sldId id="292" r:id="rId34"/>
    <p:sldId id="298" r:id="rId35"/>
    <p:sldId id="294" r:id="rId36"/>
    <p:sldId id="275" r:id="rId37"/>
    <p:sldId id="299" r:id="rId38"/>
    <p:sldId id="301" r:id="rId39"/>
    <p:sldId id="303" r:id="rId40"/>
    <p:sldId id="295" r:id="rId41"/>
    <p:sldId id="296" r:id="rId42"/>
    <p:sldId id="304" r:id="rId43"/>
    <p:sldId id="305" r:id="rId44"/>
    <p:sldId id="306" r:id="rId45"/>
    <p:sldId id="307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F9FE"/>
    <a:srgbClr val="D4C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8" d="100"/>
          <a:sy n="88" d="100"/>
        </p:scale>
        <p:origin x="-570" y="-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4000">
              <a:schemeClr val="accent3">
                <a:lumMod val="40000"/>
                <a:lumOff val="60000"/>
              </a:schemeClr>
            </a:gs>
            <a:gs pos="66000">
              <a:schemeClr val="accent4">
                <a:lumMod val="40000"/>
                <a:lumOff val="60000"/>
              </a:schemeClr>
            </a:gs>
            <a:gs pos="100000">
              <a:schemeClr val="accent3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60648"/>
            <a:ext cx="7704856" cy="902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1200" b="1" spc="-4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Муниципальное </a:t>
            </a:r>
            <a:r>
              <a:rPr lang="ru-RU" sz="1200" b="1" spc="-4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автоном</a:t>
            </a:r>
            <a:r>
              <a:rPr lang="ru-RU" sz="1200" b="1" spc="-4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ное </a:t>
            </a:r>
            <a:r>
              <a:rPr lang="ru-RU" sz="1200" b="1" spc="-4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дошкольное образовательное учреждение</a:t>
            </a:r>
            <a:endParaRPr lang="ru-RU" sz="12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ctr">
              <a:spcAft>
                <a:spcPts val="1000"/>
              </a:spcAft>
            </a:pPr>
            <a:r>
              <a:rPr lang="ru-RU" sz="1200" b="1" spc="-4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«Детский сад ь№ 8 «Теремок»</a:t>
            </a:r>
            <a:endParaRPr lang="ru-RU" sz="12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ctr">
              <a:spcAft>
                <a:spcPts val="1000"/>
              </a:spcAft>
            </a:pPr>
            <a:r>
              <a:rPr lang="ru-RU" sz="1200" b="1" spc="-4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г. Нурлат  Республики Татарстан</a:t>
            </a:r>
            <a:endParaRPr lang="ru-RU" sz="12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8352" y="1844824"/>
            <a:ext cx="7632848" cy="2487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2400" b="1" spc="-4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Основная образовательная программа </a:t>
            </a:r>
            <a:endParaRPr lang="ru-RU" sz="2400" b="1" spc="-40" dirty="0" smtClean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spcAft>
                <a:spcPts val="1000"/>
              </a:spcAft>
            </a:pPr>
            <a:r>
              <a:rPr lang="ru-RU" sz="2400" b="1" spc="-40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дошкольного </a:t>
            </a:r>
            <a:r>
              <a:rPr lang="ru-RU" sz="2400" b="1" spc="-4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образования</a:t>
            </a:r>
            <a:endParaRPr lang="ru-RU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 algn="ctr">
              <a:spcAft>
                <a:spcPts val="1000"/>
              </a:spcAft>
            </a:pPr>
            <a:r>
              <a:rPr lang="ru-RU" b="1" spc="-4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в    группах общеразвивающей направленности</a:t>
            </a:r>
            <a:endParaRPr lang="ru-RU" sz="1400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 algn="ctr">
              <a:spcAft>
                <a:spcPts val="1000"/>
              </a:spcAft>
            </a:pPr>
            <a:r>
              <a:rPr lang="ru-RU" sz="1600" b="1" spc="-4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муниципального </a:t>
            </a:r>
            <a:r>
              <a:rPr lang="ru-RU" sz="1600" b="1" spc="-4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автоном</a:t>
            </a:r>
            <a:r>
              <a:rPr lang="ru-RU" sz="1600" b="1" spc="-4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ного </a:t>
            </a:r>
            <a:r>
              <a:rPr lang="ru-RU" sz="1600" b="1" spc="-4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дошкольного образовательного учреждения </a:t>
            </a:r>
            <a:endParaRPr lang="ru-RU" sz="12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ctr">
              <a:spcAft>
                <a:spcPts val="1000"/>
              </a:spcAft>
            </a:pPr>
            <a:r>
              <a:rPr lang="ru-RU" sz="1600" b="1" spc="-4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«Детский сад № 8 «Теремок»</a:t>
            </a:r>
            <a:endParaRPr lang="ru-RU" sz="12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ctr">
              <a:spcAft>
                <a:spcPts val="1000"/>
              </a:spcAft>
            </a:pPr>
            <a:r>
              <a:rPr lang="ru-RU" sz="1600" b="1" spc="-4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г. Нурлат  Республики Татарстан</a:t>
            </a:r>
            <a:endParaRPr lang="ru-RU" sz="1200" b="1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17041" y="5517232"/>
            <a:ext cx="4572000" cy="62068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1400" b="1" spc="-4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</a:t>
            </a:r>
            <a:r>
              <a:rPr lang="ru-RU" sz="1200" b="1" spc="-4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Нурлат</a:t>
            </a:r>
            <a:endParaRPr lang="ru-RU" sz="12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ctr">
              <a:spcAft>
                <a:spcPts val="1000"/>
              </a:spcAft>
            </a:pPr>
            <a:endParaRPr lang="ru-RU" sz="12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5324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49694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spcAft>
                <a:spcPts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1.3. Цели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 задачи реализации программы</a:t>
            </a:r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28600" algn="just">
              <a:spcAft>
                <a:spcPts val="0"/>
              </a:spcAft>
            </a:pP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Цель: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позитивная социализация и всестороннее развитие ребенка дошкольного возраста в адекватных его возрасту детских видах деятельности. 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28600" algn="just">
              <a:spcAft>
                <a:spcPts val="0"/>
              </a:spcAft>
            </a:pPr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228600" algn="just">
              <a:spcAft>
                <a:spcPts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Задачи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охрана и укрепление физического и психического здоровья детей, в том числе их эмоционального благополучия;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обеспечение равных возможностей для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обеспечение преемственности целей, задач и содержания образования, реализуемых в рамках образовательных программ различных уровней (далее – преемственность основных образовательных программ дошкольного и начального общего образования);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создание благоприятных условий развития детей в соответствии с их возрастными и индивидуальными особенностями и склонностями, развитие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формирование общей культуры личности детей, в том числе ценностей здорового образа жизни,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формирование предпосылок учебной деятельности;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обеспечение вариативности и разнообразия содержания Программы организационных форм дошкольного образования, возможности формирования Программ различной направленности с учётом образовательных потребностей, национально-регионального компонента, способностей и состояния здоровья детей;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формирование социокультурной среды, соответствующей возрастным, индивидуальным, психологическим и физиологическим особенностям детей;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</a:t>
            </a:r>
            <a:r>
              <a:rPr lang="ru-RU" sz="1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Приобщение к национальной культуре народов, населяющих Республику Татарстан. Предоставление каждому ребенку возможность обучения и воспитания на родном языке.</a:t>
            </a:r>
            <a:endParaRPr lang="ru-RU" sz="1200" dirty="0">
              <a:latin typeface="Times New Roman"/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Обучение русскоязычных детей татарскому языку с использованием регионального учебно-методического комплекта (УМК)</a:t>
            </a:r>
            <a:endParaRPr lang="ru-RU" sz="1200" dirty="0">
              <a:latin typeface="Times New Roman"/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endParaRPr lang="ru-RU" sz="120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97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трелка вниз 15"/>
          <p:cNvSpPr/>
          <p:nvPr/>
        </p:nvSpPr>
        <p:spPr>
          <a:xfrm rot="611809">
            <a:off x="4054339" y="1059649"/>
            <a:ext cx="330758" cy="2831880"/>
          </a:xfrm>
          <a:prstGeom prst="downArrow">
            <a:avLst>
              <a:gd name="adj1" fmla="val 50000"/>
              <a:gd name="adj2" fmla="val 1171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 rot="20483759">
            <a:off x="4810603" y="961353"/>
            <a:ext cx="330758" cy="3021472"/>
          </a:xfrm>
          <a:prstGeom prst="downArrow">
            <a:avLst>
              <a:gd name="adj1" fmla="val 50000"/>
              <a:gd name="adj2" fmla="val 1171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19261953">
            <a:off x="4820216" y="888437"/>
            <a:ext cx="330758" cy="1135421"/>
          </a:xfrm>
          <a:prstGeom prst="downArrow">
            <a:avLst>
              <a:gd name="adj1" fmla="val 50000"/>
              <a:gd name="adj2" fmla="val 1171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 rot="2125325">
            <a:off x="3891392" y="875355"/>
            <a:ext cx="330758" cy="1135421"/>
          </a:xfrm>
          <a:prstGeom prst="downArrow">
            <a:avLst>
              <a:gd name="adj1" fmla="val 50000"/>
              <a:gd name="adj2" fmla="val 1171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67544" y="260648"/>
            <a:ext cx="8064896" cy="792088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4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Принципы и подходы к формированию Программы</a:t>
            </a:r>
            <a:endParaRPr lang="ru-RU" sz="2000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97294" y="1443066"/>
            <a:ext cx="3248542" cy="1913926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развивающего образования,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которым главной целью дошкольного образования является развитие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algn="ctr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09185" y="1340768"/>
            <a:ext cx="3248542" cy="1800200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научной обоснованности и практической применимости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48004" y="3861048"/>
            <a:ext cx="3663956" cy="2664296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интеграции содержания дошкольного образования </a:t>
            </a:r>
            <a:endParaRPr lang="en-US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возрастными возможностями и особенностями детей, спецификой и возможностями образовательных областей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283898" y="3861048"/>
            <a:ext cx="3248542" cy="1872208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Комплексно-тематический принцип построения образовательного процесса</a:t>
            </a:r>
          </a:p>
        </p:txBody>
      </p:sp>
    </p:spTree>
    <p:extLst>
      <p:ext uri="{BB962C8B-B14F-4D97-AF65-F5344CB8AC3E}">
        <p14:creationId xmlns:p14="http://schemas.microsoft.com/office/powerpoint/2010/main" val="57953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116632"/>
            <a:ext cx="828092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39495">
              <a:spcAft>
                <a:spcPts val="0"/>
              </a:spcAft>
            </a:pPr>
            <a:endParaRPr lang="en-US" sz="1400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1039495">
              <a:spcAft>
                <a:spcPts val="0"/>
              </a:spcAft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   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Планируемые результаты освоения программы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 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Результатами освоения программы являются целевые ориентиры дошкольного образования, которые представляют собой социально-нормативные возрастные характеристики возможных достижений ребенка. 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К целевым ориентирам дошкольного образования относятся следующие социально-нормативные возрастные характеристики возможных достижений ребенка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Целевые ориентиры на этапе завершения дошкольного образования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у 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46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Выгнутая вправо стрелка 10"/>
          <p:cNvSpPr/>
          <p:nvPr/>
        </p:nvSpPr>
        <p:spPr>
          <a:xfrm>
            <a:off x="7668344" y="2492896"/>
            <a:ext cx="932136" cy="237626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лево стрелка 9"/>
          <p:cNvSpPr/>
          <p:nvPr/>
        </p:nvSpPr>
        <p:spPr>
          <a:xfrm>
            <a:off x="984378" y="2492896"/>
            <a:ext cx="864096" cy="237626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83768" y="476672"/>
            <a:ext cx="53851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spc="-6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b="1" spc="-6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II.    </a:t>
            </a:r>
            <a:r>
              <a:rPr lang="ru-RU" b="1" spc="-6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СОДЕРЖАТЕЛЬНЫЙ  РАЗДЕЛ ПРОГРАММЫ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67544" y="980728"/>
            <a:ext cx="4278579" cy="115212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0"/>
              </a:spcAft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Описание образовательной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деятельности</a:t>
            </a:r>
            <a:endParaRPr lang="ru-RU" sz="2000" dirty="0">
              <a:solidFill>
                <a:schemeClr val="accent6">
                  <a:lumMod val="75000"/>
                </a:schemeClr>
              </a:solidFill>
              <a:ea typeface="Calibri"/>
              <a:cs typeface="Times New Roman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4048" y="980728"/>
            <a:ext cx="3826485" cy="115212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 с семьями воспитанников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749" y="5157192"/>
            <a:ext cx="4524711" cy="4572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749" y="4437112"/>
            <a:ext cx="4524711" cy="57606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83768" y="3501008"/>
            <a:ext cx="4524711" cy="7200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83768" y="2852936"/>
            <a:ext cx="4524711" cy="457200"/>
          </a:xfrm>
          <a:prstGeom prst="roundRect">
            <a:avLst/>
          </a:prstGeom>
          <a:solidFill>
            <a:srgbClr val="D4CEFE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15749" y="5760707"/>
            <a:ext cx="4524711" cy="8366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</a:t>
            </a:r>
            <a:endParaRPr lang="ru-RU" sz="24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46527" y="2308230"/>
            <a:ext cx="56631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2000" b="1" dirty="0">
                <a:latin typeface="Times New Roman"/>
                <a:ea typeface="Times New Roman"/>
                <a:cs typeface="Times New Roman"/>
              </a:rPr>
              <a:t>в соответствии с образовательными областями</a:t>
            </a:r>
            <a:endParaRPr lang="ru-RU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6956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83568" y="332656"/>
            <a:ext cx="7848871" cy="457200"/>
          </a:xfrm>
          <a:prstGeom prst="roundRect">
            <a:avLst/>
          </a:prstGeom>
          <a:solidFill>
            <a:srgbClr val="D4CEFE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развитие»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11561" y="1016732"/>
            <a:ext cx="7920878" cy="5508612"/>
          </a:xfrm>
          <a:prstGeom prst="roundRect">
            <a:avLst>
              <a:gd name="adj" fmla="val 8527"/>
            </a:avLst>
          </a:prstGeom>
          <a:solidFill>
            <a:schemeClr val="bg2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Цель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гармоничное физическое развитие и формирование основ здорового образа жизни.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Задачи: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Оздоровительные: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охрана жизни и укрепление здоровья, обеспечение нормального   функционирования всех органов и систем организм;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всестороннее совершенствование физических качеств;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повышение работоспособности и закаливание.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  Образовательные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формирование двигательных умений и навыков;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овладение ребенком элементарными знаниями о своем организме, роли физических упражнений в его жизни, способах укрепления собственного здоровья.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3.  Воспитательные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формирование интереса и потребности в занятиях физическими упражнениями;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разностороннее  гармоничное развитие ребенка (не только физическое, но и умственное, нравственное, эстетическое, трудовое).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02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трелка вниз 13"/>
          <p:cNvSpPr/>
          <p:nvPr/>
        </p:nvSpPr>
        <p:spPr>
          <a:xfrm>
            <a:off x="6658192" y="789856"/>
            <a:ext cx="484632" cy="4655368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2411760" y="789856"/>
            <a:ext cx="484632" cy="4655368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83568" y="332656"/>
            <a:ext cx="7848871" cy="457200"/>
          </a:xfrm>
          <a:prstGeom prst="roundRect">
            <a:avLst/>
          </a:prstGeom>
          <a:solidFill>
            <a:srgbClr val="D4CEFE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развитие»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7" y="1412776"/>
            <a:ext cx="3744415" cy="914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</a:rPr>
              <a:t>Направления физического </a:t>
            </a: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развития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9" y="5445224"/>
            <a:ext cx="3744413" cy="914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spc="-40" dirty="0">
                <a:solidFill>
                  <a:srgbClr val="002060"/>
                </a:solidFill>
                <a:latin typeface="Times New Roman"/>
                <a:ea typeface="Times New Roman"/>
              </a:rPr>
              <a:t>Организация закаливания в режиме дня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9" y="4005064"/>
            <a:ext cx="3744414" cy="914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51940">
              <a:lnSpc>
                <a:spcPct val="150000"/>
              </a:lnSpc>
              <a:spcAft>
                <a:spcPts val="1000"/>
              </a:spcAft>
            </a:pPr>
            <a:r>
              <a:rPr lang="ru-RU" b="1" spc="-4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Двигательный режим</a:t>
            </a:r>
            <a:endParaRPr lang="ru-RU" sz="1600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8024" y="2636912"/>
            <a:ext cx="3744415" cy="914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2000" b="1" spc="-4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Организация деятельности </a:t>
            </a:r>
            <a:endParaRPr lang="ru-RU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2636912"/>
            <a:ext cx="3744415" cy="914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 algn="ctr">
              <a:lnSpc>
                <a:spcPct val="150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Методы физического </a:t>
            </a: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развития</a:t>
            </a:r>
            <a:endParaRPr lang="ru-RU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88024" y="1380863"/>
            <a:ext cx="3744415" cy="914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 algn="ctr">
              <a:spcAft>
                <a:spcPts val="1000"/>
              </a:spcAft>
            </a:pPr>
            <a:endParaRPr lang="ru-RU" sz="2000" b="1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lvl="2" algn="ctr">
              <a:spcAft>
                <a:spcPts val="100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Принципы 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</a:rPr>
              <a:t>физического развития</a:t>
            </a:r>
            <a:endParaRPr lang="ru-RU" sz="20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lvl="2" algn="just">
              <a:spcAft>
                <a:spcPts val="1000"/>
              </a:spcAft>
            </a:pPr>
            <a:endParaRPr lang="ru-RU" sz="2000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88023" y="4005064"/>
            <a:ext cx="3744415" cy="914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 algn="ctr">
              <a:lnSpc>
                <a:spcPct val="150000"/>
              </a:lnSpc>
              <a:spcAft>
                <a:spcPts val="0"/>
              </a:spcAft>
            </a:pP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Здоровьесберегающие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технологии</a:t>
            </a:r>
            <a:endParaRPr lang="ru-RU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88026" y="5445224"/>
            <a:ext cx="3744413" cy="914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</a:rPr>
              <a:t>Модель организации физического развития детей 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403648" y="400607"/>
            <a:ext cx="5904655" cy="9144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поддержки детской инициативы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796136" y="1772816"/>
            <a:ext cx="2736304" cy="266429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разнообразных форм двигательной активности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082388" y="4008953"/>
            <a:ext cx="3073788" cy="266429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стремлению к расширению двигательной самостоятельности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59235" y="1784513"/>
            <a:ext cx="2736304" cy="266429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в зале, площадке, группе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3851920" y="2693239"/>
            <a:ext cx="1367341" cy="8002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8468348">
            <a:off x="6255905" y="4777511"/>
            <a:ext cx="1367341" cy="8002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13246423">
            <a:off x="1619672" y="4856769"/>
            <a:ext cx="1367341" cy="8002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92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968534"/>
            <a:ext cx="8856984" cy="55835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Изучение 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состояния здоровья детей совместно со специалистами детской поликлиники, медицинским персоналом ДОУ и родителями. Ознакомление родителей с </a:t>
            </a: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результатами.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Изучение 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условий семейного воспитания через анкетирование, посещение детей на дому и определение путей улучшения здоровья каждого ребёнка.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Формирование банка данных об особенностях развития и медико-педагогических  условиях жизни ребёнка в семье с целью разработки индивидуальных программ физкультурно-оздоровительной работы с детьми, направленной на укрепление их здоровья.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Создание условий для укрепления здоровья и снижения заболеваемости детей в ДОУ и </a:t>
            </a: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семье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Организация 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целенаправленной работы по пропаганде здорового образа  жизни среди родителей.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Ознакомление родителей с содержанием и формами физкультурно-оздоровительной работы в ДОУ.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Тренинг для родителей по использованию приёмов и методов оздоровления (дыхательная и артикуляционная  гимнастика, физические упражнения и т.д.) с целью профилактики заболевания детей.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Согласование с родителями индивидуальных программ оздоровления, профилактических мероприятий, организованных в ДОУ</a:t>
            </a: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260648"/>
            <a:ext cx="78488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ctr">
              <a:spcAft>
                <a:spcPts val="100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Формы взаимодействия с семьями воспитанников и социальными партнерами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20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04664"/>
            <a:ext cx="77768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ctr">
              <a:spcAft>
                <a:spcPts val="100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Формы взаимодействия с семьями воспитанников и социальными партнерами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0485" y="1112550"/>
            <a:ext cx="8568952" cy="57015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500"/>
              </a:spcBef>
              <a:spcAft>
                <a:spcPts val="500"/>
              </a:spcAft>
              <a:buAutoNum type="arabicPeriod" startAt="9"/>
            </a:pP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Ознакомление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родителей с нетрадиционными методами оздоровления детского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организма.</a:t>
            </a:r>
          </a:p>
          <a:p>
            <a:pPr marL="342900" lvl="0" indent="-342900" algn="just">
              <a:spcBef>
                <a:spcPts val="500"/>
              </a:spcBef>
              <a:spcAft>
                <a:spcPts val="500"/>
              </a:spcAft>
              <a:buAutoNum type="arabicPeriod" startAt="9"/>
            </a:pP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Использование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интерактивных методов для привлечения внимания родителей к физкультурно-оздоровительной сфере: организация конкурсов, викторин, проектов, развлечений и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т.п.</a:t>
            </a:r>
          </a:p>
          <a:p>
            <a:pPr marL="342900" lvl="0" indent="-342900" algn="just">
              <a:spcBef>
                <a:spcPts val="500"/>
              </a:spcBef>
              <a:spcAft>
                <a:spcPts val="500"/>
              </a:spcAft>
              <a:buAutoNum type="arabicPeriod" startAt="9"/>
            </a:pP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Пропаганда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и освещение опыта семейного воспитания по физическому развитию детей и расширения представлений родителей о формах семейного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досуга.</a:t>
            </a:r>
          </a:p>
          <a:p>
            <a:pPr marL="342900" lvl="0" indent="-342900" algn="just">
              <a:spcBef>
                <a:spcPts val="500"/>
              </a:spcBef>
              <a:spcAft>
                <a:spcPts val="500"/>
              </a:spcAft>
              <a:buAutoNum type="arabicPeriod" startAt="9"/>
            </a:pP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Консультативная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, санитарно-просветительская и медико-педагогическая помощь семьям с учётом преобладающих запросов родителей на основе связи ДОУ с медицинскими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учреждениями.</a:t>
            </a:r>
            <a:endParaRPr lang="ru-RU" sz="1600" dirty="0" smtClean="0">
              <a:cs typeface="Times New Roman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500"/>
              </a:spcAft>
              <a:buAutoNum type="arabicPeriod" startAt="9"/>
            </a:pP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Организации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дискуссий с элементами практикума по вопросам физического развития и воспитания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детей.</a:t>
            </a:r>
            <a:endParaRPr lang="ru-RU" sz="1600" dirty="0" smtClean="0">
              <a:cs typeface="Times New Roman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500"/>
              </a:spcAft>
              <a:buAutoNum type="arabicPeriod" startAt="9"/>
            </a:pP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Проведение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дней открытых дверей, вечеров вопросов и ответов, совместных развлечений с целью знакомства родителей с формами физкультурно-оздоровительной работы в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ДОУ.</a:t>
            </a:r>
          </a:p>
          <a:p>
            <a:pPr marL="342900" lvl="0" indent="-342900" algn="just">
              <a:spcBef>
                <a:spcPts val="500"/>
              </a:spcBef>
              <a:spcAft>
                <a:spcPts val="500"/>
              </a:spcAft>
              <a:buAutoNum type="arabicPeriod" startAt="9"/>
            </a:pP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Определение 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и использование здоровьесберегающих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технологий.</a:t>
            </a:r>
            <a:endParaRPr lang="ru-RU" sz="1600" dirty="0" smtClean="0">
              <a:cs typeface="Times New Roman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500"/>
              </a:spcAft>
              <a:buAutoNum type="arabicPeriod" startAt="9"/>
            </a:pP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Правовое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просвещение родителей на основе изучения социокультурного состояния родителей с целью повышения эффективности взаимодействия семьи и ДОУ, способствующего укреплению семьи, становлению гражданственности воспитанников, повышению имиджа ДОУ и уважению педагогов.</a:t>
            </a:r>
            <a:endParaRPr lang="ru-RU" sz="1600" dirty="0">
              <a:ea typeface="Calibri"/>
              <a:cs typeface="Times New Roman"/>
            </a:endParaRPr>
          </a:p>
          <a:p>
            <a:pPr marL="457200" algn="just">
              <a:spcAft>
                <a:spcPts val="1000"/>
              </a:spcAft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9333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8718" y="1340768"/>
            <a:ext cx="8568952" cy="4349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Цель: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Позитивная социализация детей дошкольного возраста, приобщение детей к социокультурным нормам, традициям семьи, общества и государства.</a:t>
            </a:r>
            <a:endParaRPr lang="ru-RU" sz="1600" dirty="0"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ru-RU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Задачи:</a:t>
            </a:r>
            <a:endParaRPr lang="ru-RU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 marL="742950" lvl="1" indent="-285750"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Усвоение норм и ценностей, принятых в обществе, включая моральные и нравственные ценности.</a:t>
            </a:r>
            <a:endParaRPr lang="ru-RU" sz="1600" dirty="0">
              <a:ea typeface="Calibri"/>
              <a:cs typeface="Times New Roman"/>
            </a:endParaRPr>
          </a:p>
          <a:p>
            <a:pPr marL="742950" lvl="1" indent="-285750"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Развитие общения и взаимодействия ребёнка со взрослыми и сверстниками.</a:t>
            </a:r>
            <a:endParaRPr lang="ru-RU" sz="1600" dirty="0">
              <a:ea typeface="Calibri"/>
              <a:cs typeface="Times New Roman"/>
            </a:endParaRPr>
          </a:p>
          <a:p>
            <a:pPr marL="742950" lvl="1" indent="-285750"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Становление самостоятельности, целенаправленности и саморегуляции собственных действий.</a:t>
            </a:r>
            <a:endParaRPr lang="ru-RU" sz="1600" dirty="0">
              <a:ea typeface="Calibri"/>
              <a:cs typeface="Times New Roman"/>
            </a:endParaRPr>
          </a:p>
          <a:p>
            <a:pPr marL="742950" lvl="1" indent="-285750"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Развитие социального и эмоционального интеллекта, эмоциональной отзывчивости, сопереживания.</a:t>
            </a:r>
            <a:endParaRPr lang="ru-RU" sz="1600" dirty="0">
              <a:ea typeface="Calibri"/>
              <a:cs typeface="Times New Roman"/>
            </a:endParaRPr>
          </a:p>
          <a:p>
            <a:pPr marL="742950" lvl="1" indent="-285750"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Формирование уважительного отношения и чувства принадлежности к своей семье и к сообществу детей и взрослых в ДОУ</a:t>
            </a:r>
            <a:endParaRPr lang="ru-RU" sz="1600" dirty="0">
              <a:ea typeface="Calibri"/>
              <a:cs typeface="Times New Roman"/>
            </a:endParaRPr>
          </a:p>
          <a:p>
            <a:pPr marL="742950" lvl="1" indent="-285750"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Формирование позитивных установок к различным видам труда и творчества. </a:t>
            </a:r>
            <a:endParaRPr lang="ru-RU" sz="1600" dirty="0">
              <a:ea typeface="Calibri"/>
              <a:cs typeface="Times New Roman"/>
            </a:endParaRPr>
          </a:p>
          <a:p>
            <a:pPr marL="742950" lvl="1" indent="-285750"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Формирование основ безопасного поведения в быту, социуме, природе.</a:t>
            </a:r>
            <a:endParaRPr lang="ru-RU" sz="1600" dirty="0">
              <a:ea typeface="Calibri"/>
              <a:cs typeface="Times New Roman"/>
            </a:endParaRPr>
          </a:p>
          <a:p>
            <a:pPr marL="742950" lvl="1" indent="-285750">
              <a:spcAft>
                <a:spcPts val="1000"/>
              </a:spcAft>
              <a:buFont typeface="Symbol"/>
              <a:buChar char=""/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Формирование готовности  к совместной деятельности со сверстниками.</a:t>
            </a:r>
            <a:endParaRPr lang="ru-RU" sz="1600" dirty="0">
              <a:ea typeface="Calibri"/>
              <a:cs typeface="Times New Roman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404664"/>
            <a:ext cx="8136904" cy="86409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</a:t>
            </a:r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развитие»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30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548680"/>
            <a:ext cx="6912768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2800" b="1" spc="-4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Основная образовательная программа </a:t>
            </a:r>
            <a:endParaRPr lang="ru-RU" sz="2800" b="1" spc="-40" dirty="0" smtClean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lvl="0" algn="ctr">
              <a:spcAft>
                <a:spcPts val="1000"/>
              </a:spcAft>
            </a:pPr>
            <a:r>
              <a:rPr lang="ru-RU" sz="2800" b="1" spc="-40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дошкольного образования – </a:t>
            </a:r>
          </a:p>
          <a:p>
            <a:pPr lvl="0">
              <a:spcAft>
                <a:spcPts val="1000"/>
              </a:spcAft>
            </a:pPr>
            <a:r>
              <a:rPr lang="ru-RU" sz="2400" b="1" spc="-4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программа, разрабатываемая, утверждаемая и реализуемая в дошкольном образовательном учреждении: </a:t>
            </a:r>
          </a:p>
          <a:p>
            <a:pPr lvl="0">
              <a:spcAft>
                <a:spcPts val="1000"/>
              </a:spcAft>
            </a:pPr>
            <a:r>
              <a:rPr lang="ru-RU" sz="2400" b="1" spc="-4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 соответствии </a:t>
            </a:r>
            <a:r>
              <a:rPr lang="ru-RU" sz="2400" b="1" spc="-40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с федеральным государственным образовательным стандартом дошкольного образования;</a:t>
            </a:r>
          </a:p>
          <a:p>
            <a:pPr lvl="0">
              <a:spcAft>
                <a:spcPts val="1000"/>
              </a:spcAft>
            </a:pPr>
            <a:r>
              <a:rPr lang="ru-RU" sz="2400" b="1" spc="-4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b="1" spc="-4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учетом </a:t>
            </a:r>
            <a:r>
              <a:rPr lang="ru-RU" sz="2400" b="1" spc="-40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с соответствующей примерной основной образовательной программы дошкольного образования</a:t>
            </a:r>
            <a:endParaRPr lang="ru-RU" sz="2400" b="1" spc="-40" dirty="0" smtClean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pPr lvl="0">
              <a:spcAft>
                <a:spcPts val="1000"/>
              </a:spcAft>
            </a:pPr>
            <a:endParaRPr lang="ru-RU" sz="2000" b="1" spc="-40" dirty="0" smtClean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pPr lvl="0">
              <a:spcAft>
                <a:spcPts val="1000"/>
              </a:spcAft>
            </a:pPr>
            <a:endParaRPr lang="ru-RU" sz="1600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811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Выноска со стрелкой вправо 9"/>
          <p:cNvSpPr/>
          <p:nvPr/>
        </p:nvSpPr>
        <p:spPr>
          <a:xfrm rot="5400000">
            <a:off x="2046293" y="2562758"/>
            <a:ext cx="4680519" cy="1501316"/>
          </a:xfrm>
          <a:prstGeom prst="rightArrowCallout">
            <a:avLst>
              <a:gd name="adj1" fmla="val 16455"/>
              <a:gd name="adj2" fmla="val 15845"/>
              <a:gd name="adj3" fmla="val 58172"/>
              <a:gd name="adj4" fmla="val 469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046293" y="168152"/>
            <a:ext cx="4680520" cy="9144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деятельности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99389" y="1334175"/>
            <a:ext cx="3440563" cy="202281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игровой деятельности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целью освоения различных социальных</a:t>
            </a:r>
          </a:p>
          <a:p>
            <a:pPr lvl="0" algn="ctr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ролей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99390" y="3660316"/>
            <a:ext cx="3368554" cy="199335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>
              <a:lnSpc>
                <a:spcPct val="150000"/>
              </a:lnSpc>
            </a:pPr>
            <a:r>
              <a:rPr lang="ru-RU" sz="20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Трудовое </a:t>
            </a:r>
            <a:r>
              <a:rPr lang="ru-RU" sz="20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воспитание</a:t>
            </a:r>
            <a:endParaRPr lang="ru-RU" sz="2000" b="1" dirty="0">
              <a:solidFill>
                <a:srgbClr val="C00000"/>
              </a:solidFill>
              <a:ea typeface="Calibri"/>
              <a:cs typeface="Times New Roman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20072" y="3667889"/>
            <a:ext cx="3533261" cy="199335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 детей дошкольного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99891" y="1334175"/>
            <a:ext cx="3533261" cy="202281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безопасного поведения в быту, социуме, природе</a:t>
            </a:r>
            <a:r>
              <a:rPr lang="ru-RU" sz="2000" dirty="0"/>
              <a:t>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43608" y="5805264"/>
            <a:ext cx="6840760" cy="9144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Вариативная часть представлена реализацией регионального учебного методического комплекта</a:t>
            </a:r>
            <a:endParaRPr lang="ru-RU" b="1" dirty="0">
              <a:solidFill>
                <a:srgbClr val="C0000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170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трелка углом вверх 23"/>
          <p:cNvSpPr/>
          <p:nvPr/>
        </p:nvSpPr>
        <p:spPr>
          <a:xfrm flipH="1" flipV="1">
            <a:off x="1628898" y="427142"/>
            <a:ext cx="879332" cy="4298001"/>
          </a:xfrm>
          <a:prstGeom prst="bentUpArrow">
            <a:avLst>
              <a:gd name="adj1" fmla="val 17319"/>
              <a:gd name="adj2" fmla="val 25000"/>
              <a:gd name="adj3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углом вверх 22"/>
          <p:cNvSpPr/>
          <p:nvPr/>
        </p:nvSpPr>
        <p:spPr>
          <a:xfrm flipV="1">
            <a:off x="6739092" y="402007"/>
            <a:ext cx="850392" cy="4323135"/>
          </a:xfrm>
          <a:prstGeom prst="bentUpArrow">
            <a:avLst>
              <a:gd name="adj1" fmla="val 17319"/>
              <a:gd name="adj2" fmla="val 25000"/>
              <a:gd name="adj3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>
            <a:off x="4391980" y="718114"/>
            <a:ext cx="360040" cy="40070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508230" y="188640"/>
            <a:ext cx="4230862" cy="5151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16632"/>
            <a:ext cx="8496944" cy="587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Формы  работы  с 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детьми</a:t>
            </a:r>
            <a:endParaRPr lang="ru-RU" sz="2000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89109" y="933872"/>
            <a:ext cx="2363553" cy="130452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 игровой  деятельности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7724" y="2736843"/>
            <a:ext cx="2363554" cy="130452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Формирование патриотических чувств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390223" y="4725144"/>
            <a:ext cx="2363554" cy="130452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Труд  в природе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90223" y="3140968"/>
            <a:ext cx="2363554" cy="130452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71755" algn="ctr">
              <a:spcBef>
                <a:spcPts val="500"/>
              </a:spcBef>
              <a:spcAft>
                <a:spcPts val="1000"/>
              </a:spcAf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Формирование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R="71755" algn="ctr">
              <a:spcAft>
                <a:spcPts val="1000"/>
              </a:spcAf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основ  собственной  безопасности 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228184" y="4725144"/>
            <a:ext cx="2363554" cy="130452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Формирование  первичных представлений  о труде взрослых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228184" y="2736843"/>
            <a:ext cx="2363554" cy="130452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Самообслуживание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228184" y="933872"/>
            <a:ext cx="2363554" cy="155902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Формирование гендерной, семейной и гражданской принадлежности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059832" y="933872"/>
            <a:ext cx="2952328" cy="199107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Приобщение  к  элементарным  общепринятым     нормам  и  правилам   взаимоотношения  со  сверстниками   и  взрослым</a:t>
            </a:r>
            <a:r>
              <a:rPr lang="ru-RU" b="1" dirty="0">
                <a:solidFill>
                  <a:srgbClr val="002060"/>
                </a:solidFill>
                <a:ea typeface="Calibri"/>
                <a:cs typeface="Times New Roman"/>
              </a:rPr>
              <a:t>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37724" y="4725144"/>
            <a:ext cx="2363554" cy="130452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Хозяйственно-бытовой  труд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73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ctr">
              <a:spcAft>
                <a:spcPts val="100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Формы взаимодействия с семьями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воспитанников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64704"/>
            <a:ext cx="8208912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082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323528" y="2233800"/>
            <a:ext cx="2232248" cy="1597043"/>
          </a:xfrm>
          <a:prstGeom prst="ellipse">
            <a:avLst/>
          </a:prstGeom>
          <a:solidFill>
            <a:srgbClr val="DEF9F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55575" y="332656"/>
            <a:ext cx="7344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реализации образовательной области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«Социально-коммуникативное развитие»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439652" y="5013176"/>
            <a:ext cx="2124236" cy="1599930"/>
          </a:xfrm>
          <a:prstGeom prst="ellipse">
            <a:avLst/>
          </a:prstGeom>
          <a:solidFill>
            <a:srgbClr val="DEF9F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экспериментирование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020816" y="5013176"/>
            <a:ext cx="2287488" cy="1599930"/>
          </a:xfrm>
          <a:prstGeom prst="ellipse">
            <a:avLst/>
          </a:prstGeom>
          <a:solidFill>
            <a:srgbClr val="DEF9F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Коллекционирование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084168" y="2564903"/>
            <a:ext cx="1944216" cy="1693845"/>
          </a:xfrm>
          <a:prstGeom prst="ellipse">
            <a:avLst/>
          </a:prstGeom>
          <a:solidFill>
            <a:srgbClr val="DEF9F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общения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435829" y="1412775"/>
            <a:ext cx="2072275" cy="1642053"/>
          </a:xfrm>
          <a:prstGeom prst="ellipse">
            <a:avLst/>
          </a:prstGeom>
          <a:solidFill>
            <a:srgbClr val="DEF9F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967555">
            <a:off x="5724128" y="187640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20753722">
            <a:off x="2436687" y="184658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5152858">
            <a:off x="1382937" y="409766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10800000">
            <a:off x="3749575" y="551791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7559040">
            <a:off x="6971523" y="458112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713314" y="3411825"/>
            <a:ext cx="32403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детской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инициативы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28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39552" y="260648"/>
            <a:ext cx="7992888" cy="57606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«Речевое развитие»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09719" y="980728"/>
            <a:ext cx="6984776" cy="5557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Цель: </a:t>
            </a:r>
            <a:endParaRPr lang="ru-RU" sz="2000" b="1" dirty="0" smtClean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Формирование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устной речи и навыков речевого общения с окружающими на основе овладения литературным языком своего народа.</a:t>
            </a:r>
            <a:endParaRPr lang="ru-RU" dirty="0">
              <a:ea typeface="Calibri"/>
              <a:cs typeface="Times New Roman"/>
            </a:endParaRPr>
          </a:p>
          <a:p>
            <a:pPr marL="360680"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 </a:t>
            </a:r>
            <a:endParaRPr lang="ru-RU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Задачи:</a:t>
            </a:r>
            <a:endParaRPr lang="ru-RU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Овладение речью как средством общения и культуры.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Обогащение активного словаря.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Развитие связной, грамматически правильной диалоговой и монологической речи.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Развитие речевого творчества.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Знакомство с книжной культурой, детской литературой, понимание на слух текстов различных жанров детской литературы.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Формирование звуковой аналитико-синтетической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активности,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как предпосылки обучения грамоте.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Развитие звуковой и интонационной культуры речи, фонематического слуха.</a:t>
            </a:r>
            <a:endParaRPr lang="ru-RU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8034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899594" y="682824"/>
            <a:ext cx="2160240" cy="4572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58889" y="1844824"/>
            <a:ext cx="8424936" cy="4752528"/>
          </a:xfrm>
          <a:prstGeom prst="roundRect">
            <a:avLst>
              <a:gd name="adj" fmla="val 7023"/>
            </a:avLst>
          </a:prstGeom>
          <a:gradFill flip="none" rotWithShape="1">
            <a:gsLst>
              <a:gs pos="0">
                <a:srgbClr val="DEF9FE">
                  <a:shade val="30000"/>
                  <a:satMod val="115000"/>
                </a:srgbClr>
              </a:gs>
              <a:gs pos="50000">
                <a:srgbClr val="DEF9FE">
                  <a:shade val="67500"/>
                  <a:satMod val="115000"/>
                </a:srgbClr>
              </a:gs>
              <a:gs pos="100000">
                <a:srgbClr val="DEF9FE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912431" y="684312"/>
            <a:ext cx="2160240" cy="4572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/>
          <p:cNvCxnSpPr>
            <a:stCxn id="2" idx="2"/>
            <a:endCxn id="3" idx="0"/>
          </p:cNvCxnSpPr>
          <p:nvPr/>
        </p:nvCxnSpPr>
        <p:spPr>
          <a:xfrm>
            <a:off x="1979714" y="1140024"/>
            <a:ext cx="2591643" cy="704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4" idx="2"/>
          </p:cNvCxnSpPr>
          <p:nvPr/>
        </p:nvCxnSpPr>
        <p:spPr>
          <a:xfrm flipH="1">
            <a:off x="4486133" y="1141512"/>
            <a:ext cx="2506418" cy="71933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2" idx="3"/>
            <a:endCxn id="4" idx="1"/>
          </p:cNvCxnSpPr>
          <p:nvPr/>
        </p:nvCxnSpPr>
        <p:spPr>
          <a:xfrm>
            <a:off x="3059834" y="911424"/>
            <a:ext cx="2852597" cy="1488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1691682" y="2060848"/>
            <a:ext cx="5544614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развития речи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4998233" y="3253984"/>
            <a:ext cx="3390191" cy="86240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взаимосвязи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над различными сторонами языка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4998232" y="2533498"/>
            <a:ext cx="3390192" cy="590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осознания явлений языка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22633" y="3212976"/>
            <a:ext cx="3852428" cy="86240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коммуникативно-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деятельностного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подхода к развитию речи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11561" y="2518048"/>
            <a:ext cx="3874572" cy="6212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взаимосвязи сенсорного, умственного и речевого развития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22633" y="4221088"/>
            <a:ext cx="3852428" cy="9235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развития языкового чутья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984710" y="4233969"/>
            <a:ext cx="3390190" cy="9235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обогащения мотивации речевой деятельности</a:t>
            </a:r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1115616" y="5229200"/>
            <a:ext cx="6624736" cy="5040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обеспечения активной языковой практики</a:t>
            </a:r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622633" y="5877272"/>
            <a:ext cx="7752267" cy="6229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Вариативная часть представлена национально-региональным компонентом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1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2879812" y="4293096"/>
            <a:ext cx="3420380" cy="7812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1139044" y="1439484"/>
            <a:ext cx="1393304" cy="2277548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Выноска со стрелкой вниз 11"/>
          <p:cNvSpPr/>
          <p:nvPr/>
        </p:nvSpPr>
        <p:spPr>
          <a:xfrm>
            <a:off x="6726018" y="1416562"/>
            <a:ext cx="1393304" cy="2277548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Выноска со стрелкой вниз 8"/>
          <p:cNvSpPr/>
          <p:nvPr/>
        </p:nvSpPr>
        <p:spPr>
          <a:xfrm>
            <a:off x="2879812" y="1340767"/>
            <a:ext cx="3420380" cy="2345365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343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1560" y="260648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работы по развитию речи детей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91580" y="1124744"/>
            <a:ext cx="2088232" cy="18002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словаря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1580" y="3686133"/>
            <a:ext cx="2088232" cy="18002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связной речи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3717032"/>
            <a:ext cx="2088232" cy="18002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осознания </a:t>
            </a: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явлений </a:t>
            </a:r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языка и речи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12902" y="3717032"/>
            <a:ext cx="2219537" cy="18002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любви и интереса к художественному слову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00192" y="1124744"/>
            <a:ext cx="2304256" cy="18002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грамматического строя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41812" y="1124744"/>
            <a:ext cx="2088232" cy="180020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bg2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bg2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звуковой культуры речи 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89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61164"/>
            <a:ext cx="9144000" cy="55656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200" b="1" dirty="0" smtClean="0">
                <a:latin typeface="Times New Roman"/>
                <a:ea typeface="Times New Roman"/>
                <a:cs typeface="Times New Roman"/>
              </a:rPr>
              <a:t>Совместное формирование библиотеки для детей (познавательно-художественная литература, энциклопедии).</a:t>
            </a:r>
            <a:endParaRPr lang="ru-RU" sz="1200" b="1" dirty="0" smtClean="0">
              <a:effectLst/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200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«Академия для родителей</a:t>
            </a:r>
            <a:r>
              <a:rPr lang="ru-RU" sz="1200" b="1" dirty="0" smtClean="0">
                <a:latin typeface="Times New Roman"/>
                <a:ea typeface="Times New Roman"/>
                <a:cs typeface="Times New Roman"/>
              </a:rPr>
              <a:t>» - клуб совместной деятельности</a:t>
            </a:r>
            <a:endParaRPr lang="ru-RU" sz="1200" b="1" dirty="0"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200" b="1" dirty="0" smtClean="0">
                <a:latin typeface="Times New Roman"/>
                <a:ea typeface="Times New Roman"/>
                <a:cs typeface="Times New Roman"/>
              </a:rPr>
              <a:t>Собеседование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с ребёнком в присутствии родителей. Проводится с целью определения речевого развития дошкольника и является тактичным способом налаживания общения с родителями, демонстрации возможностей ребёнка. Опосредованно предостерегает родителей от авторитарного управления  развитием ребёнка и жёсткой установки на результат.</a:t>
            </a:r>
            <a:endParaRPr lang="ru-RU" sz="1200" b="1" dirty="0"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Ознакомление родителей с деятельностью детей   (видеозапись). Использование видеоматериалов с целью проведения индивидуальных консультаций с родителями, где анализируется речевое развитие ребёнка, умение общаться со сверстниками. Выявление причин негативных тенденций и совместный с родителями поиск путей их преодоления.</a:t>
            </a:r>
            <a:endParaRPr lang="ru-RU" sz="1200" b="1" dirty="0"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Открытые мероприятия с детьми для родителей.</a:t>
            </a:r>
            <a:endParaRPr lang="ru-RU" sz="1200" b="1" dirty="0"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200" b="1" dirty="0" smtClean="0">
                <a:latin typeface="Times New Roman"/>
                <a:ea typeface="Times New Roman"/>
                <a:cs typeface="Times New Roman"/>
              </a:rPr>
              <a:t>Организация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партнёрской деятельности детей и взрослых по выпуску семейных газет и журналов с целью обогащения коммуникативного опыта дошкольников; создания продуктов творческой  художественно-речевой деятельности (тематические альбомы с рассказами и т.п.) с целью развития речевых способностей и воображения.</a:t>
            </a:r>
            <a:endParaRPr lang="ru-RU" sz="1200" b="1" dirty="0"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Совместные досуги, праздники, литературные вечера на основе взаимодействия родителей и детей, в том числе на татарском языке.</a:t>
            </a:r>
            <a:endParaRPr lang="ru-RU" sz="1200" b="1" dirty="0"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200" b="1" dirty="0" smtClean="0">
                <a:latin typeface="Times New Roman"/>
                <a:ea typeface="Times New Roman"/>
                <a:cs typeface="Times New Roman"/>
              </a:rPr>
              <a:t>Информирование родителей о содержании деятельности ДОУ по развитию речи, их достижениях и интересах:</a:t>
            </a:r>
            <a:endParaRPr lang="ru-RU" sz="1200" b="1" dirty="0" smtClean="0"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200" b="1" dirty="0" smtClean="0">
                <a:latin typeface="Times New Roman"/>
                <a:ea typeface="Times New Roman"/>
                <a:cs typeface="Times New Roman"/>
              </a:rPr>
              <a:t>Создание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в группе тематических выставок при участии родителей: «Дары природы», «История вещей», «Родной край», «Любимый город», «Профессии наших родителей», «Транспорт» и др. целью расширения кругозора и обогащению словаря дошкольников.</a:t>
            </a:r>
            <a:endParaRPr lang="ru-RU" sz="1200" b="1" dirty="0"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Совместная работа родителей, ребёнка и педагога по созданию альбома «Мои интересы и достижения» и др.; по подготовке тематических бесед «Мои любимые игрушки», «Игры детства моих родителей», «На пороге Новый год» и т.п.</a:t>
            </a:r>
            <a:endParaRPr lang="ru-RU" sz="1200" b="1" dirty="0"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Создание тематических выставок детских книг при участии семьи.</a:t>
            </a:r>
            <a:endParaRPr lang="ru-RU" sz="1200" b="1" dirty="0"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Тематические литературные и познавательные праздники «Вечер сказок», «Любимые стихи детства» с участием родителей</a:t>
            </a: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sz="1200" dirty="0"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16632"/>
            <a:ext cx="85223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Формы взаимодействия с семьями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воспитанников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ОО «Речевое развитие»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893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низ 7"/>
          <p:cNvSpPr/>
          <p:nvPr/>
        </p:nvSpPr>
        <p:spPr>
          <a:xfrm>
            <a:off x="6539074" y="2446665"/>
            <a:ext cx="386332" cy="682656"/>
          </a:xfrm>
          <a:prstGeom prst="downArrow">
            <a:avLst>
              <a:gd name="adj1" fmla="val 50000"/>
              <a:gd name="adj2" fmla="val 1288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18818048">
            <a:off x="4039602" y="1940616"/>
            <a:ext cx="386332" cy="3071873"/>
          </a:xfrm>
          <a:prstGeom prst="downArrow">
            <a:avLst>
              <a:gd name="adj1" fmla="val 50000"/>
              <a:gd name="adj2" fmla="val 1282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67544" y="312777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поддержки детской инициативы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речевом развитии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565176"/>
            <a:ext cx="2736304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64088" y="1565176"/>
            <a:ext cx="2736304" cy="914400"/>
          </a:xfrm>
          <a:prstGeom prst="rect">
            <a:avLst/>
          </a:prstGeom>
          <a:solidFill>
            <a:srgbClr val="FFFF0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 педагога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01079" y="4303948"/>
            <a:ext cx="2736304" cy="914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детей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64088" y="3068960"/>
            <a:ext cx="2736304" cy="3384376"/>
          </a:xfrm>
          <a:prstGeom prst="rect">
            <a:avLst/>
          </a:prstGeom>
          <a:solidFill>
            <a:srgbClr val="DEF9FE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Виды деятельности с детьми;</a:t>
            </a:r>
          </a:p>
          <a:p>
            <a:pPr marL="285750" indent="-285750" algn="ctr">
              <a:buFontTx/>
              <a:buChar char="-"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дидактических речевых игр;</a:t>
            </a:r>
          </a:p>
          <a:p>
            <a:pPr marL="285750" indent="-285750" algn="ctr">
              <a:buFontTx/>
              <a:buChar char="-"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общение детей, в том числе на татарском языке</a:t>
            </a:r>
          </a:p>
          <a:p>
            <a:pPr marL="285750" indent="-285750" algn="ctr">
              <a:buFontTx/>
              <a:buChar char="-"/>
            </a:pP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 rot="16200000">
            <a:off x="4357569" y="3947795"/>
            <a:ext cx="386332" cy="1626705"/>
          </a:xfrm>
          <a:prstGeom prst="downArrow">
            <a:avLst>
              <a:gd name="adj1" fmla="val 50000"/>
              <a:gd name="adj2" fmla="val 1542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05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трелка вверх 11"/>
          <p:cNvSpPr/>
          <p:nvPr/>
        </p:nvSpPr>
        <p:spPr>
          <a:xfrm rot="6084622">
            <a:off x="3335977" y="1703648"/>
            <a:ext cx="268256" cy="88245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верх 20"/>
          <p:cNvSpPr/>
          <p:nvPr/>
        </p:nvSpPr>
        <p:spPr>
          <a:xfrm rot="2512367">
            <a:off x="1453089" y="2410674"/>
            <a:ext cx="268256" cy="88245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верх 21"/>
          <p:cNvSpPr/>
          <p:nvPr/>
        </p:nvSpPr>
        <p:spPr>
          <a:xfrm rot="20017337">
            <a:off x="1769284" y="4399381"/>
            <a:ext cx="268256" cy="88245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верх 22"/>
          <p:cNvSpPr/>
          <p:nvPr/>
        </p:nvSpPr>
        <p:spPr>
          <a:xfrm rot="16812725">
            <a:off x="3455731" y="5307633"/>
            <a:ext cx="268256" cy="88245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верх 23"/>
          <p:cNvSpPr/>
          <p:nvPr/>
        </p:nvSpPr>
        <p:spPr>
          <a:xfrm rot="15716761">
            <a:off x="5653307" y="5292027"/>
            <a:ext cx="268256" cy="88245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верх 24"/>
          <p:cNvSpPr/>
          <p:nvPr/>
        </p:nvSpPr>
        <p:spPr>
          <a:xfrm rot="13159233">
            <a:off x="8061582" y="4312176"/>
            <a:ext cx="268256" cy="88245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верх 25"/>
          <p:cNvSpPr/>
          <p:nvPr/>
        </p:nvSpPr>
        <p:spPr>
          <a:xfrm rot="9001257">
            <a:off x="7037540" y="2313248"/>
            <a:ext cx="268256" cy="88245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верх 26"/>
          <p:cNvSpPr/>
          <p:nvPr/>
        </p:nvSpPr>
        <p:spPr>
          <a:xfrm rot="4371080">
            <a:off x="5499016" y="1856048"/>
            <a:ext cx="268256" cy="88245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332656"/>
            <a:ext cx="82809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реализации образовательной области </a:t>
            </a:r>
          </a:p>
          <a:p>
            <a:pPr lvl="0"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«Речевое развитие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" name="Овал 2"/>
          <p:cNvSpPr/>
          <p:nvPr/>
        </p:nvSpPr>
        <p:spPr>
          <a:xfrm>
            <a:off x="899593" y="1249186"/>
            <a:ext cx="2232248" cy="125620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855874" y="1772816"/>
            <a:ext cx="1648274" cy="1380493"/>
          </a:xfrm>
          <a:prstGeom prst="ellipse">
            <a:avLst/>
          </a:prstGeom>
          <a:solidFill>
            <a:srgbClr val="DEF9FE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(дидактическая, с правилами)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131840" y="3388837"/>
            <a:ext cx="3024336" cy="1364569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 художественной и познавательной литературы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95536" y="2937964"/>
            <a:ext cx="2088232" cy="1488874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Викторины, конкурсы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587217" y="4869160"/>
            <a:ext cx="1584175" cy="144161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Беседа, рассказ, диалог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885218" y="5013176"/>
            <a:ext cx="1446549" cy="144016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ООД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6094305" y="4898132"/>
            <a:ext cx="2101405" cy="1440160"/>
          </a:xfrm>
          <a:prstGeom prst="ellipse">
            <a:avLst/>
          </a:prstGeom>
          <a:solidFill>
            <a:srgbClr val="FFFF0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Экспериментирование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660232" y="3088498"/>
            <a:ext cx="2304255" cy="156463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Коллекционирование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012158" y="1249186"/>
            <a:ext cx="1800200" cy="1439214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01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764704"/>
            <a:ext cx="7488832" cy="4775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3600" b="1" spc="-4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Основная образовательная </a:t>
            </a:r>
            <a:r>
              <a:rPr lang="ru-RU" sz="3600" b="1" spc="-40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программа – </a:t>
            </a:r>
          </a:p>
          <a:p>
            <a:pPr lvl="0" algn="ctr">
              <a:spcAft>
                <a:spcPts val="1000"/>
              </a:spcAft>
            </a:pPr>
            <a:r>
              <a:rPr lang="ru-RU" sz="3200" b="1" spc="-4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нормативно-управленческий документ дошкольного учреждения, характеризующий специфику содержания образования, особенности организации воспитательно-образовательного процесса, характер оказываемых образовательных услуг.</a:t>
            </a:r>
            <a:r>
              <a:rPr lang="ru-RU" sz="3200" b="1" spc="-40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3200" b="1" spc="-40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0938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39552" y="404664"/>
            <a:ext cx="8064896" cy="4572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/>
                <a:ea typeface="Times New Roman"/>
              </a:rPr>
              <a:t>Образовательная область </a:t>
            </a: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«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развитие»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268760"/>
            <a:ext cx="8064896" cy="4262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Цель: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развитие познавательных интересов и познавательных способностей детей, которые можно подразделить на сенсорные, интеллектуально-познавательные и интеллектуально-творческие.</a:t>
            </a:r>
            <a:endParaRPr lang="ru-RU" sz="1600" dirty="0"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Задачи:</a:t>
            </a:r>
            <a:endParaRPr lang="ru-RU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Развитие интересов детей, любознательности и познавательной мотивации.</a:t>
            </a:r>
            <a:endParaRPr lang="ru-RU" sz="1600" dirty="0">
              <a:ea typeface="Calibri"/>
              <a:cs typeface="Times New Roman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Формирование познавательных действий, становление сознания.</a:t>
            </a:r>
            <a:endParaRPr lang="ru-RU" sz="1600" dirty="0">
              <a:ea typeface="Calibri"/>
              <a:cs typeface="Times New Roman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Развитие воображения и творческой активности.</a:t>
            </a:r>
            <a:endParaRPr lang="ru-RU" sz="1600" dirty="0">
              <a:ea typeface="Calibri"/>
              <a:cs typeface="Times New Roman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др.).</a:t>
            </a:r>
            <a:endParaRPr lang="ru-RU" sz="1600" dirty="0">
              <a:ea typeface="Calibri"/>
              <a:cs typeface="Times New Roman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Формирование первичных представлений о малой родине и Отечестве, представлений о социокультурных ценностях народа, об отечественных традициях и праздниках.</a:t>
            </a:r>
            <a:endParaRPr lang="ru-RU" sz="1600" dirty="0">
              <a:ea typeface="Calibri"/>
              <a:cs typeface="Times New Roman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Формирование первичных представлений о планете Земля как общем доме людей, об особенностях её природы, многообразии стран и народов.</a:t>
            </a:r>
            <a:endParaRPr lang="ru-RU" sz="16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7946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887218"/>
            <a:ext cx="3960440" cy="6872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элементарных математических представлений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3933056"/>
            <a:ext cx="3960440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Детское экспериментирование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5048" y="930626"/>
            <a:ext cx="4245424" cy="6438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целостной картины мира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9338" y="324743"/>
            <a:ext cx="7291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познавательного развития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4840" y="1700808"/>
            <a:ext cx="3963144" cy="19442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интеллектуальное развитие детей, формирование приемов умственной деятельности, творческого и вариативного мышления на основе овладения детьми количественными отношениями предметов и явлений окружающего мира.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580384" y="1700808"/>
            <a:ext cx="4240088" cy="19442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интеллектуальное развитие детей, формирование приемов умственной деятельности, творческого и вариативного мышления на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расширения знаний об окружающей действительности,  общего кругозора. 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17092" y="3933056"/>
            <a:ext cx="4203379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Детское конструирование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5057598"/>
            <a:ext cx="3960440" cy="13957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Наблюдения,  опытническая, познавательно-поисковая деятельность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860031" y="5057598"/>
            <a:ext cx="3960440" cy="13957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виды конструирования с познавательной целью, ручной труд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51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>
            <a:spLocks noChangeArrowheads="1"/>
          </p:cNvSpPr>
          <p:nvPr/>
        </p:nvSpPr>
        <p:spPr bwMode="auto">
          <a:xfrm>
            <a:off x="1733398" y="404664"/>
            <a:ext cx="6048673" cy="576064"/>
          </a:xfrm>
          <a:prstGeom prst="roundRect">
            <a:avLst>
              <a:gd name="adj" fmla="val 16667"/>
            </a:avLst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tx2">
                <a:lumMod val="75000"/>
              </a:schemeClr>
            </a:solidFill>
            <a:round/>
            <a:headEnd/>
            <a:tailEnd/>
          </a:ln>
          <a:effectLst/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Познавательное развитие дошкольников</a:t>
            </a:r>
            <a:endParaRPr lang="ru-RU" sz="1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>
            <a:spLocks noChangeArrowheads="1"/>
          </p:cNvSpPr>
          <p:nvPr/>
        </p:nvSpPr>
        <p:spPr bwMode="auto">
          <a:xfrm>
            <a:off x="846854" y="1412776"/>
            <a:ext cx="3221090" cy="792088"/>
          </a:xfrm>
          <a:prstGeom prst="roundRect">
            <a:avLst>
              <a:gd name="adj" fmla="val 16667"/>
            </a:avLst>
          </a:prstGeom>
          <a:solidFill>
            <a:schemeClr val="bg2">
              <a:lumMod val="60000"/>
              <a:lumOff val="40000"/>
            </a:schemeClr>
          </a:solidFill>
          <a:ln w="19050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мышления памяти и внимания</a:t>
            </a:r>
            <a:endParaRPr lang="ru-RU" sz="1200" b="1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>
            <a:spLocks noChangeArrowheads="1"/>
          </p:cNvSpPr>
          <p:nvPr/>
        </p:nvSpPr>
        <p:spPr bwMode="auto">
          <a:xfrm>
            <a:off x="846854" y="2420889"/>
            <a:ext cx="3221090" cy="708496"/>
          </a:xfrm>
          <a:prstGeom prst="roundRect">
            <a:avLst>
              <a:gd name="adj" fmla="val 16667"/>
            </a:avLst>
          </a:prstGeom>
          <a:solidFill>
            <a:schemeClr val="bg2">
              <a:lumMod val="60000"/>
              <a:lumOff val="40000"/>
            </a:schemeClr>
          </a:solidFill>
          <a:ln w="19050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Различные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виды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деятельности</a:t>
            </a:r>
            <a:endParaRPr lang="ru-RU" sz="1200" b="1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>
            <a:spLocks noChangeArrowheads="1"/>
          </p:cNvSpPr>
          <p:nvPr/>
        </p:nvSpPr>
        <p:spPr bwMode="auto">
          <a:xfrm>
            <a:off x="872952" y="5589240"/>
            <a:ext cx="3194992" cy="678557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 w="19050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Детская любознательность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>
            <a:spLocks noChangeArrowheads="1"/>
          </p:cNvSpPr>
          <p:nvPr/>
        </p:nvSpPr>
        <p:spPr bwMode="auto">
          <a:xfrm>
            <a:off x="846854" y="4420474"/>
            <a:ext cx="3221090" cy="952742"/>
          </a:xfrm>
          <a:prstGeom prst="roundRect">
            <a:avLst>
              <a:gd name="adj" fmla="val 16667"/>
            </a:avLst>
          </a:prstGeom>
          <a:solidFill>
            <a:schemeClr val="bg2">
              <a:lumMod val="60000"/>
              <a:lumOff val="40000"/>
            </a:schemeClr>
          </a:solidFill>
          <a:ln w="19050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Образовательная деятельность по развитию логики</a:t>
            </a:r>
            <a:endParaRPr lang="ru-RU" sz="1200" b="1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>
            <a:spLocks noChangeArrowheads="1"/>
          </p:cNvSpPr>
          <p:nvPr/>
        </p:nvSpPr>
        <p:spPr bwMode="auto">
          <a:xfrm>
            <a:off x="872952" y="3429000"/>
            <a:ext cx="3194992" cy="720080"/>
          </a:xfrm>
          <a:prstGeom prst="roundRect">
            <a:avLst>
              <a:gd name="adj" fmla="val 16667"/>
            </a:avLst>
          </a:prstGeom>
          <a:solidFill>
            <a:schemeClr val="bg2">
              <a:lumMod val="60000"/>
              <a:lumOff val="40000"/>
            </a:schemeClr>
          </a:solidFill>
          <a:ln w="19050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Развивающие игры</a:t>
            </a:r>
            <a:endParaRPr lang="ru-RU" sz="1200" b="1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>
            <a:spLocks noChangeArrowheads="1"/>
          </p:cNvSpPr>
          <p:nvPr/>
        </p:nvSpPr>
        <p:spPr bwMode="auto">
          <a:xfrm>
            <a:off x="5021459" y="4420474"/>
            <a:ext cx="3194992" cy="952742"/>
          </a:xfrm>
          <a:prstGeom prst="roundRect">
            <a:avLst>
              <a:gd name="adj" fmla="val 16667"/>
            </a:avLst>
          </a:prstGeom>
          <a:solidFill>
            <a:schemeClr val="bg2">
              <a:lumMod val="60000"/>
              <a:lumOff val="40000"/>
            </a:schemeClr>
          </a:solidFill>
          <a:ln w="19050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ru-RU" sz="1600" b="1" dirty="0" smtClean="0">
                <a:solidFill>
                  <a:srgbClr val="B56FF4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Экспериментирование с </a:t>
            </a:r>
            <a:r>
              <a:rPr lang="ru-RU" sz="1600" b="1" dirty="0">
                <a:solidFill>
                  <a:srgbClr val="B56FF4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природным материалом</a:t>
            </a:r>
            <a:endParaRPr lang="ru-RU" sz="1050" b="1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>
            <a:spLocks noChangeArrowheads="1"/>
          </p:cNvSpPr>
          <p:nvPr/>
        </p:nvSpPr>
        <p:spPr bwMode="auto">
          <a:xfrm>
            <a:off x="5026732" y="3429001"/>
            <a:ext cx="3194992" cy="720080"/>
          </a:xfrm>
          <a:prstGeom prst="roundRect">
            <a:avLst>
              <a:gd name="adj" fmla="val 16667"/>
            </a:avLst>
          </a:prstGeom>
          <a:solidFill>
            <a:schemeClr val="bg2">
              <a:lumMod val="60000"/>
              <a:lumOff val="40000"/>
            </a:schemeClr>
          </a:solidFill>
          <a:ln w="19050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B56FF4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воображения </a:t>
            </a:r>
            <a:r>
              <a:rPr lang="ru-RU" sz="1600" b="1" dirty="0">
                <a:solidFill>
                  <a:srgbClr val="B56FF4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 творческой активности</a:t>
            </a:r>
            <a:endParaRPr lang="ru-RU" sz="1050" b="1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>
            <a:spLocks noChangeArrowheads="1"/>
          </p:cNvSpPr>
          <p:nvPr/>
        </p:nvSpPr>
        <p:spPr bwMode="auto">
          <a:xfrm>
            <a:off x="5026732" y="2420889"/>
            <a:ext cx="3194992" cy="708497"/>
          </a:xfrm>
          <a:prstGeom prst="roundRect">
            <a:avLst>
              <a:gd name="adj" fmla="val 16667"/>
            </a:avLst>
          </a:prstGeom>
          <a:solidFill>
            <a:schemeClr val="bg2">
              <a:lumMod val="60000"/>
              <a:lumOff val="40000"/>
            </a:schemeClr>
          </a:solidFill>
          <a:ln w="19050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мышления памяти и внимания</a:t>
            </a:r>
            <a:endParaRPr lang="ru-RU" sz="1200" b="1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>
            <a:spLocks noChangeArrowheads="1"/>
          </p:cNvSpPr>
          <p:nvPr/>
        </p:nvSpPr>
        <p:spPr bwMode="auto">
          <a:xfrm>
            <a:off x="5026732" y="1412776"/>
            <a:ext cx="3194992" cy="792088"/>
          </a:xfrm>
          <a:prstGeom prst="roundRect">
            <a:avLst>
              <a:gd name="adj" fmla="val 16667"/>
            </a:avLst>
          </a:prstGeom>
          <a:solidFill>
            <a:schemeClr val="bg2">
              <a:lumMod val="60000"/>
              <a:lumOff val="40000"/>
            </a:schemeClr>
          </a:solidFill>
          <a:ln w="19050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познавательной мотивации</a:t>
            </a:r>
            <a:endParaRPr lang="ru-RU" sz="1200" b="1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>
            <a:spLocks noChangeArrowheads="1"/>
          </p:cNvSpPr>
          <p:nvPr/>
        </p:nvSpPr>
        <p:spPr bwMode="auto">
          <a:xfrm>
            <a:off x="5034372" y="5741640"/>
            <a:ext cx="3182079" cy="678557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 w="19050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Использование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схем, символов, знаков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46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64602" y="476672"/>
            <a:ext cx="8136904" cy="113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Педагогические условия успешного</a:t>
            </a:r>
            <a:b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и полноценного интеллектуального развития детей дошкольного возраста</a:t>
            </a:r>
            <a:endParaRPr lang="ru-RU" sz="1600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sp>
        <p:nvSpPr>
          <p:cNvPr id="4" name="Поле 204"/>
          <p:cNvSpPr txBox="1">
            <a:spLocks noChangeArrowheads="1"/>
          </p:cNvSpPr>
          <p:nvPr/>
        </p:nvSpPr>
        <p:spPr bwMode="auto">
          <a:xfrm>
            <a:off x="337185" y="1916831"/>
            <a:ext cx="4464495" cy="1080229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just"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Обеспечение использования собственных, в том числе «ручных», действий в познании различных количественных групп, дающих возможность накопления чувственного опыта предметно-количественного содержания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Поле 205"/>
          <p:cNvSpPr txBox="1">
            <a:spLocks noChangeArrowheads="1"/>
          </p:cNvSpPr>
          <p:nvPr/>
        </p:nvSpPr>
        <p:spPr bwMode="auto">
          <a:xfrm>
            <a:off x="4932040" y="1916831"/>
            <a:ext cx="3888432" cy="108023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just"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Использование разнообразного дидактического</a:t>
            </a:r>
            <a:r>
              <a:rPr lang="ru-RU" sz="1400" b="1" dirty="0">
                <a:effectLst/>
                <a:latin typeface="Times New Roman"/>
                <a:ea typeface="Times New Roman"/>
              </a:rPr>
              <a:t> </a:t>
            </a: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наглядного материала, </a:t>
            </a:r>
            <a:endParaRPr lang="ru-RU" sz="1200" b="1" dirty="0">
              <a:effectLst/>
              <a:latin typeface="Times New Roman"/>
              <a:ea typeface="Times New Roman"/>
            </a:endParaRPr>
          </a:p>
          <a:p>
            <a:pPr algn="just"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способствующего выполнению каждым ребенком действий с различными предметами, величинами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6" name="Поле 202"/>
          <p:cNvSpPr txBox="1">
            <a:spLocks noChangeArrowheads="1"/>
          </p:cNvSpPr>
          <p:nvPr/>
        </p:nvSpPr>
        <p:spPr bwMode="auto">
          <a:xfrm>
            <a:off x="337185" y="3284983"/>
            <a:ext cx="4464494" cy="1152127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just"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Использование разнообразного дидактического</a:t>
            </a:r>
            <a:r>
              <a:rPr lang="ru-RU" sz="1400" b="1" dirty="0">
                <a:effectLst/>
                <a:latin typeface="Times New Roman"/>
                <a:ea typeface="Times New Roman"/>
              </a:rPr>
              <a:t> </a:t>
            </a: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наглядного материала, </a:t>
            </a:r>
            <a:endParaRPr lang="ru-RU" sz="1200" b="1" dirty="0">
              <a:effectLst/>
              <a:latin typeface="Times New Roman"/>
              <a:ea typeface="Times New Roman"/>
            </a:endParaRPr>
          </a:p>
          <a:p>
            <a:pPr algn="just"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способствующего выполнению каждым ребенком действий с различными предметами, величинами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7" name="Поле 201"/>
          <p:cNvSpPr txBox="1">
            <a:spLocks noChangeArrowheads="1"/>
          </p:cNvSpPr>
          <p:nvPr/>
        </p:nvSpPr>
        <p:spPr bwMode="auto">
          <a:xfrm>
            <a:off x="4932040" y="3266592"/>
            <a:ext cx="3888432" cy="1170519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Использование разнообразного дидактического</a:t>
            </a:r>
            <a:endParaRPr lang="ru-RU" sz="1200" b="1" dirty="0">
              <a:effectLst/>
              <a:latin typeface="Times New Roman"/>
              <a:ea typeface="Times New Roman"/>
            </a:endParaRPr>
          </a:p>
          <a:p>
            <a:pPr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наглядного материала, способствующего выполнению каждым ребенком действий </a:t>
            </a:r>
            <a:endParaRPr lang="ru-RU" sz="1200" b="1" dirty="0">
              <a:effectLst/>
              <a:latin typeface="Times New Roman"/>
              <a:ea typeface="Times New Roman"/>
            </a:endParaRPr>
          </a:p>
          <a:p>
            <a:pPr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с различными предметами, величинами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8" name="Поле 197"/>
          <p:cNvSpPr txBox="1">
            <a:spLocks noChangeArrowheads="1"/>
          </p:cNvSpPr>
          <p:nvPr/>
        </p:nvSpPr>
        <p:spPr bwMode="auto">
          <a:xfrm>
            <a:off x="337185" y="4653136"/>
            <a:ext cx="8496943" cy="34099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Организация разнообразных форм взаимодействия: «педагог – дети», «дети – дети»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9" name="Поле 193"/>
          <p:cNvSpPr txBox="1">
            <a:spLocks noChangeArrowheads="1"/>
          </p:cNvSpPr>
          <p:nvPr/>
        </p:nvSpPr>
        <p:spPr bwMode="auto">
          <a:xfrm>
            <a:off x="5074607" y="5375150"/>
            <a:ext cx="3745865" cy="30543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 fontAlgn="base">
              <a:lnSpc>
                <a:spcPct val="8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Организация речевого общения детей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10" name="Поле 192"/>
          <p:cNvSpPr txBox="1">
            <a:spLocks noChangeArrowheads="1"/>
          </p:cNvSpPr>
          <p:nvPr/>
        </p:nvSpPr>
        <p:spPr bwMode="auto">
          <a:xfrm>
            <a:off x="337185" y="5373216"/>
            <a:ext cx="3914775" cy="30543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 fontAlgn="base">
              <a:lnSpc>
                <a:spcPct val="8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Организация обучения детей 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11" name="Поле 189"/>
          <p:cNvSpPr txBox="1">
            <a:spLocks noChangeArrowheads="1"/>
          </p:cNvSpPr>
          <p:nvPr/>
        </p:nvSpPr>
        <p:spPr bwMode="auto">
          <a:xfrm>
            <a:off x="2015716" y="5949280"/>
            <a:ext cx="5112568" cy="36068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Организация разнообразных форм взаимодействия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5166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трелка вверх 11"/>
          <p:cNvSpPr/>
          <p:nvPr/>
        </p:nvSpPr>
        <p:spPr>
          <a:xfrm rot="6084622">
            <a:off x="3335977" y="1703648"/>
            <a:ext cx="268256" cy="88245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Стрелка вверх 20"/>
          <p:cNvSpPr/>
          <p:nvPr/>
        </p:nvSpPr>
        <p:spPr>
          <a:xfrm rot="2512367">
            <a:off x="1453089" y="2410674"/>
            <a:ext cx="268256" cy="88245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Стрелка вверх 21"/>
          <p:cNvSpPr/>
          <p:nvPr/>
        </p:nvSpPr>
        <p:spPr>
          <a:xfrm rot="20017337">
            <a:off x="1769284" y="4399381"/>
            <a:ext cx="268256" cy="88245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Стрелка вверх 22"/>
          <p:cNvSpPr/>
          <p:nvPr/>
        </p:nvSpPr>
        <p:spPr>
          <a:xfrm rot="16812725">
            <a:off x="3455731" y="5307633"/>
            <a:ext cx="268256" cy="88245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4" name="Стрелка вверх 23"/>
          <p:cNvSpPr/>
          <p:nvPr/>
        </p:nvSpPr>
        <p:spPr>
          <a:xfrm rot="15716761">
            <a:off x="5653307" y="5292027"/>
            <a:ext cx="268256" cy="88245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5" name="Стрелка вверх 24"/>
          <p:cNvSpPr/>
          <p:nvPr/>
        </p:nvSpPr>
        <p:spPr>
          <a:xfrm rot="13159233">
            <a:off x="8061582" y="4312176"/>
            <a:ext cx="268256" cy="88245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Стрелка вверх 25"/>
          <p:cNvSpPr/>
          <p:nvPr/>
        </p:nvSpPr>
        <p:spPr>
          <a:xfrm rot="9001257">
            <a:off x="7037540" y="2313248"/>
            <a:ext cx="268256" cy="88245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Стрелка вверх 26"/>
          <p:cNvSpPr/>
          <p:nvPr/>
        </p:nvSpPr>
        <p:spPr>
          <a:xfrm rot="4371080">
            <a:off x="5499016" y="1856048"/>
            <a:ext cx="268256" cy="88245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332656"/>
            <a:ext cx="82809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реализации образовательной области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«Познавательное развитие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" name="Овал 2"/>
          <p:cNvSpPr/>
          <p:nvPr/>
        </p:nvSpPr>
        <p:spPr>
          <a:xfrm>
            <a:off x="899593" y="1249186"/>
            <a:ext cx="2232248" cy="125620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855874" y="1772816"/>
            <a:ext cx="1648274" cy="1380493"/>
          </a:xfrm>
          <a:prstGeom prst="ellipse">
            <a:avLst/>
          </a:prstGeom>
          <a:solidFill>
            <a:srgbClr val="DEF9FE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развивающая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131840" y="3388837"/>
            <a:ext cx="3024336" cy="1364569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 художественной и познавательной литературы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95536" y="2937964"/>
            <a:ext cx="2088232" cy="1488874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Викторины, конкурсы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043608" y="5009859"/>
            <a:ext cx="2127785" cy="144161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885218" y="5013176"/>
            <a:ext cx="1446549" cy="144016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ООД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094305" y="4898132"/>
            <a:ext cx="2101405" cy="1440160"/>
          </a:xfrm>
          <a:prstGeom prst="ellipse">
            <a:avLst/>
          </a:prstGeom>
          <a:solidFill>
            <a:srgbClr val="FFFF0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Экспериментирование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660232" y="3088498"/>
            <a:ext cx="2304255" cy="156463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Коллекционирование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012158" y="1249186"/>
            <a:ext cx="1800200" cy="1439214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познания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05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-171400"/>
            <a:ext cx="8424936" cy="1118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 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Формы  взаимодействия   с семьями воспитанников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ОО «Познавательное развитие»</a:t>
            </a:r>
            <a:endParaRPr lang="ru-RU" sz="1600" b="1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836712"/>
            <a:ext cx="8640960" cy="598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>
                <a:latin typeface="Times New Roman"/>
                <a:ea typeface="Times New Roman"/>
                <a:cs typeface="Times New Roman"/>
              </a:rPr>
              <a:t>Информирование родителей о содержании и жизнедеятельности детей в ДОУ, их достижениях и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интересах</a:t>
            </a: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Собеседование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с ребёнком в присутствии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родителей с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целью определения познавательного развития дошкольника и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налаживания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общения с родителями, демонстрации возможностей ребёнка.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Совместные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досуги и мероприятия на основе партнёрской деятельности родителей и педагогов.</a:t>
            </a:r>
            <a:endParaRPr lang="ru-RU" sz="1400" dirty="0"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>
                <a:latin typeface="Times New Roman"/>
                <a:ea typeface="Times New Roman"/>
                <a:cs typeface="Times New Roman"/>
              </a:rPr>
              <a:t>Ознакомление родителей с деятельностью детей   (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видеозапись) с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целью проведения индивидуальных консультаций с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родителями</a:t>
            </a: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Посещение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культурных учреждений при участии родителей (театр, библиотека, выставочный зал и др.) с целью расширения представлений об окружающем мире, формирования адекватных форм поведения в общественных местах, воспитания положительных эмоций и эстетических чувств.</a:t>
            </a:r>
            <a:endParaRPr lang="ru-RU" sz="1400" dirty="0"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Открытые мероприятия с детьми для </a:t>
            </a:r>
            <a:r>
              <a:rPr lang="ru-RU" sz="14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родителей.</a:t>
            </a:r>
            <a:r>
              <a:rPr lang="ru-RU" sz="1400" dirty="0" smtClean="0">
                <a:solidFill>
                  <a:prstClr val="black"/>
                </a:solidFill>
                <a:cs typeface="Times New Roman"/>
              </a:rPr>
              <a:t>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Совместные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досуги, праздники, музыкальные и литературные вечера на основе взаимодействия родителей и детей.</a:t>
            </a:r>
            <a:endParaRPr lang="ru-RU" sz="1400" dirty="0"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>
                <a:latin typeface="Times New Roman"/>
                <a:ea typeface="Times New Roman"/>
                <a:cs typeface="Times New Roman"/>
              </a:rPr>
              <a:t>Совместные наблюдения явлений природы, общественной жизни с оформлением плакатов, которые становятся достоянием группы. </a:t>
            </a:r>
            <a:r>
              <a:rPr lang="ru-RU" sz="14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Совместное создание тематических альбомов экологической направленности «Птицы», «Животные», «Рыбы», «Цветы» и т.д</a:t>
            </a:r>
            <a:r>
              <a:rPr lang="ru-RU" sz="14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400" dirty="0" smtClean="0">
              <a:latin typeface="Times New Roman"/>
              <a:ea typeface="Times New Roman"/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Создание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в группе тематических выставок при участии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родителей. Совместная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работа родителей с ребёнком над созданием семейных альбомов </a:t>
            </a:r>
            <a:endParaRPr lang="ru-RU" sz="1400" dirty="0"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Проведение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встреч с родителями с целью знакомства с профессиями, формирования уважительного отношения к людям труда.</a:t>
            </a:r>
            <a:endParaRPr lang="ru-RU" sz="1400" dirty="0"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Создание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в группе «коллекций» - наборы открыток, календарей, минералов и др. предметов для познавательно-творческой работы.</a:t>
            </a:r>
            <a:endParaRPr lang="ru-RU" sz="1400" dirty="0"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Игротека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в детском саду с приглашением родителей и других членов семьи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sz="1400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5531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39552" y="332656"/>
            <a:ext cx="8208912" cy="108012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Times New Roman"/>
                <a:ea typeface="Times New Roman"/>
              </a:rPr>
              <a:t>Образовательная область </a:t>
            </a:r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«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развитие»</a:t>
            </a:r>
          </a:p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часть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556792"/>
            <a:ext cx="8208912" cy="4337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Цель:  </a:t>
            </a:r>
            <a:r>
              <a:rPr lang="ru-RU" sz="1600" b="1" dirty="0">
                <a:latin typeface="Times New Roman"/>
                <a:ea typeface="Times New Roman"/>
                <a:cs typeface="Times New Roman"/>
              </a:rPr>
              <a:t>Достижение целей формирования интереса к эстетической стороне окружающей действительности, удовлетворение потребности детей в самовыражении.</a:t>
            </a:r>
            <a:endParaRPr lang="ru-RU" sz="1600" b="1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6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Задачи:</a:t>
            </a:r>
            <a:endParaRPr lang="ru-RU" b="1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b="1" dirty="0">
                <a:latin typeface="Times New Roman"/>
                <a:ea typeface="Times New Roman"/>
                <a:cs typeface="Times New Roman"/>
              </a:rPr>
              <a:t>Развитие предпосылок ценностно-смыслового восприятия и понимания произведений искусства (словесного, музыкального, изобразительного), мира природы.</a:t>
            </a: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b="1" dirty="0">
                <a:latin typeface="Times New Roman"/>
                <a:ea typeface="Times New Roman"/>
                <a:cs typeface="Times New Roman"/>
              </a:rPr>
              <a:t>Становление эстетического отношения к окружающему миру.</a:t>
            </a: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b="1" dirty="0">
                <a:latin typeface="Times New Roman"/>
                <a:ea typeface="Times New Roman"/>
                <a:cs typeface="Times New Roman"/>
              </a:rPr>
              <a:t>Формирование элементарных представлений о видах искусства.</a:t>
            </a: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b="1" dirty="0">
                <a:latin typeface="Times New Roman"/>
                <a:ea typeface="Times New Roman"/>
                <a:cs typeface="Times New Roman"/>
              </a:rPr>
              <a:t>Восприятие музыки, художественной литературы, фольклора.</a:t>
            </a: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b="1" dirty="0">
                <a:latin typeface="Times New Roman"/>
                <a:ea typeface="Times New Roman"/>
                <a:cs typeface="Times New Roman"/>
              </a:rPr>
              <a:t>Стимулирование сопереживания персонажам художественных произведений.</a:t>
            </a: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b="1" dirty="0">
                <a:latin typeface="Times New Roman"/>
                <a:ea typeface="Times New Roman"/>
                <a:cs typeface="Times New Roman"/>
              </a:rPr>
              <a:t>Реализация самостоятельной творческой деятельности детей (изобразительной, конструктивно-модельной, музыкальной и др</a:t>
            </a:r>
            <a:r>
              <a:rPr lang="ru-RU" sz="1600" b="1" dirty="0" smtClean="0">
                <a:latin typeface="Times New Roman"/>
                <a:ea typeface="Times New Roman"/>
                <a:cs typeface="Times New Roman"/>
              </a:rPr>
              <a:t>.)</a:t>
            </a:r>
          </a:p>
          <a:p>
            <a:pPr lvl="0">
              <a:spcAft>
                <a:spcPts val="1000"/>
              </a:spcAft>
              <a:tabLst>
                <a:tab pos="457200" algn="l"/>
              </a:tabLst>
            </a:pPr>
            <a:endParaRPr lang="ru-RU" sz="1600" b="1" dirty="0">
              <a:effectLst/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608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1688" y="1322951"/>
            <a:ext cx="3960440" cy="6872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Художественное творчество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84248" y="1334546"/>
            <a:ext cx="4245424" cy="6438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Музыкальное развитие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56269" y="324743"/>
            <a:ext cx="56375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художественно-эстетического развития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8984" y="2204863"/>
            <a:ext cx="3963144" cy="45647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spcBef>
                <a:spcPts val="500"/>
              </a:spcBef>
              <a:spcAft>
                <a:spcPts val="0"/>
              </a:spcAft>
            </a:pPr>
            <a:r>
              <a:rPr lang="ru-RU" sz="1200" b="1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Эстетизация</a:t>
            </a:r>
            <a:r>
              <a:rPr lang="ru-RU" sz="12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 </a:t>
            </a:r>
            <a:r>
              <a:rPr lang="ru-RU" sz="1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предметно-развивающей среды и быта в целом. </a:t>
            </a:r>
            <a:endParaRPr lang="ru-RU" sz="1200" b="1" dirty="0">
              <a:ea typeface="Calibri"/>
              <a:cs typeface="Times New Roman"/>
            </a:endParaRPr>
          </a:p>
          <a:p>
            <a:pPr lvl="0" algn="just">
              <a:spcBef>
                <a:spcPts val="500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Культурное   обогащение </a:t>
            </a:r>
            <a:r>
              <a:rPr lang="ru-RU" sz="12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содержания </a:t>
            </a:r>
            <a:r>
              <a:rPr lang="ru-RU" sz="1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изобра­зительной деятельности, в соответ­ствии с особенностями познаватель­ного развития детей разных возрас­тов.</a:t>
            </a:r>
            <a:endParaRPr lang="ru-RU" sz="1200" b="1" dirty="0">
              <a:ea typeface="Calibri"/>
              <a:cs typeface="Times New Roman"/>
            </a:endParaRPr>
          </a:p>
          <a:p>
            <a:pPr lvl="0" algn="just">
              <a:spcBef>
                <a:spcPts val="500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Взаимосвязь продуктивной деятельности с другими видами детской активности.</a:t>
            </a:r>
            <a:endParaRPr lang="ru-RU" sz="1200" b="1" dirty="0">
              <a:ea typeface="Calibri"/>
              <a:cs typeface="Times New Roman"/>
            </a:endParaRPr>
          </a:p>
          <a:p>
            <a:pPr lvl="0" algn="just">
              <a:spcBef>
                <a:spcPts val="500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Интеграция различных ви­дов изобразительного искусства и ху­дожественной деятельности.</a:t>
            </a:r>
            <a:endParaRPr lang="ru-RU" sz="1200" b="1" dirty="0">
              <a:ea typeface="Calibri"/>
              <a:cs typeface="Times New Roman"/>
            </a:endParaRPr>
          </a:p>
          <a:p>
            <a:pPr lvl="0" algn="just">
              <a:spcBef>
                <a:spcPts val="500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Эстетический ориентир на общечеловеческие ценности </a:t>
            </a:r>
            <a:r>
              <a:rPr lang="ru-RU" sz="12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Обогащение </a:t>
            </a:r>
            <a:r>
              <a:rPr lang="ru-RU" sz="1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сенсорно-чувственного опыта.</a:t>
            </a:r>
            <a:endParaRPr lang="ru-RU" sz="1200" b="1" dirty="0">
              <a:ea typeface="Calibri"/>
              <a:cs typeface="Times New Roman"/>
            </a:endParaRPr>
          </a:p>
          <a:p>
            <a:pPr lvl="0" algn="just">
              <a:spcBef>
                <a:spcPts val="500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Организация </a:t>
            </a:r>
            <a:r>
              <a:rPr lang="ru-RU" sz="12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информационного по­ля </a:t>
            </a:r>
            <a:r>
              <a:rPr lang="ru-RU" sz="1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 основы для развития образных </a:t>
            </a:r>
            <a:r>
              <a:rPr lang="ru-RU" sz="12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представлений.</a:t>
            </a:r>
            <a:endParaRPr lang="ru-RU" sz="1200" b="1" dirty="0">
              <a:ea typeface="Calibri"/>
              <a:cs typeface="Times New Roman"/>
            </a:endParaRPr>
          </a:p>
          <a:p>
            <a:pPr lvl="0" algn="just">
              <a:spcBef>
                <a:spcPts val="500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Взаимосвязь обобщённых представлений и </a:t>
            </a:r>
            <a:r>
              <a:rPr lang="ru-RU" sz="12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спосо­бов </a:t>
            </a:r>
            <a:r>
              <a:rPr lang="ru-RU" sz="1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действий, направленных на созда­ние выразительного художественного образа.</a:t>
            </a:r>
            <a:endParaRPr lang="ru-RU" sz="1200" b="1" dirty="0">
              <a:ea typeface="Calibri"/>
              <a:cs typeface="Times New Roman"/>
            </a:endParaRPr>
          </a:p>
          <a:p>
            <a:pPr lvl="0" algn="just">
              <a:spcBef>
                <a:spcPts val="500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Естественная </a:t>
            </a:r>
            <a:r>
              <a:rPr lang="ru-RU" sz="12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ра­дость </a:t>
            </a:r>
            <a:r>
              <a:rPr lang="ru-RU" sz="1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эстетического восприятия, чувствования и деяния, сохранение непосредственности эстетических ре­акций, эмоциональной </a:t>
            </a:r>
            <a:r>
              <a:rPr lang="ru-RU" sz="12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открытости.</a:t>
            </a:r>
            <a:endParaRPr lang="ru-RU" sz="1200" b="1" dirty="0">
              <a:ea typeface="Calibri"/>
              <a:cs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75048" y="2348880"/>
            <a:ext cx="4240088" cy="19442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музыкальности детей и их способности эмоционально воспринимать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музыку</a:t>
            </a:r>
          </a:p>
          <a:p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171450" indent="-171450">
              <a:buFontTx/>
              <a:buChar char="-"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музыкально-художественной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музыкальному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искусству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Развитие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воображения и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творческой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активности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1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07979" y="4293096"/>
            <a:ext cx="4207157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Творческое конструирование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25017" y="5373893"/>
            <a:ext cx="4204655" cy="13957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замысла,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оплощение замысла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48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2879812" y="4293096"/>
            <a:ext cx="3420380" cy="7812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1139044" y="1439484"/>
            <a:ext cx="1393304" cy="2277548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Выноска со стрелкой вниз 11"/>
          <p:cNvSpPr/>
          <p:nvPr/>
        </p:nvSpPr>
        <p:spPr>
          <a:xfrm>
            <a:off x="6726018" y="1416562"/>
            <a:ext cx="1393304" cy="2277548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Выноска со стрелкой вниз 8"/>
          <p:cNvSpPr/>
          <p:nvPr/>
        </p:nvSpPr>
        <p:spPr>
          <a:xfrm>
            <a:off x="2879812" y="1947731"/>
            <a:ext cx="3420380" cy="2345365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343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260648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музыкального развития детей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91580" y="1124744"/>
            <a:ext cx="2088232" cy="18002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Слушание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1580" y="3686133"/>
            <a:ext cx="3204356" cy="18002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на детских музыкальных инструментах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48064" y="3694110"/>
            <a:ext cx="3456384" cy="179222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Развитие творчества: музыкального, песенного, танцевального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00192" y="1124744"/>
            <a:ext cx="2304256" cy="18002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Музыкально-ритмические движения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41812" y="1124744"/>
            <a:ext cx="2088232" cy="180020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bg2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bg2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Пение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94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трелка вниз 19"/>
          <p:cNvSpPr/>
          <p:nvPr/>
        </p:nvSpPr>
        <p:spPr>
          <a:xfrm>
            <a:off x="5235082" y="207166"/>
            <a:ext cx="432048" cy="1277618"/>
          </a:xfrm>
          <a:prstGeom prst="downArrow">
            <a:avLst>
              <a:gd name="adj1" fmla="val 50000"/>
              <a:gd name="adj2" fmla="val 11500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4" name="Стрелка углом вверх 23"/>
          <p:cNvSpPr/>
          <p:nvPr/>
        </p:nvSpPr>
        <p:spPr>
          <a:xfrm flipH="1" flipV="1">
            <a:off x="1490374" y="446209"/>
            <a:ext cx="1448056" cy="3419030"/>
          </a:xfrm>
          <a:prstGeom prst="bentUpArrow">
            <a:avLst>
              <a:gd name="adj1" fmla="val 11373"/>
              <a:gd name="adj2" fmla="val 17196"/>
              <a:gd name="adj3" fmla="val 358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Стрелка углом вверх 22"/>
          <p:cNvSpPr/>
          <p:nvPr/>
        </p:nvSpPr>
        <p:spPr>
          <a:xfrm flipV="1">
            <a:off x="6739092" y="402006"/>
            <a:ext cx="850392" cy="2738961"/>
          </a:xfrm>
          <a:prstGeom prst="bentUpArrow">
            <a:avLst>
              <a:gd name="adj1" fmla="val 17319"/>
              <a:gd name="adj2" fmla="val 25000"/>
              <a:gd name="adj3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5" name="Стрелка вниз 24"/>
          <p:cNvSpPr/>
          <p:nvPr/>
        </p:nvSpPr>
        <p:spPr>
          <a:xfrm>
            <a:off x="3425347" y="717666"/>
            <a:ext cx="432048" cy="2670418"/>
          </a:xfrm>
          <a:prstGeom prst="downArrow">
            <a:avLst>
              <a:gd name="adj1" fmla="val 50000"/>
              <a:gd name="adj2" fmla="val 11500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508230" y="188640"/>
            <a:ext cx="4230862" cy="5151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30517"/>
            <a:ext cx="8496944" cy="587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Формы  работы  с 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детьми</a:t>
            </a:r>
            <a:endParaRPr lang="ru-RU" sz="2000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85636" y="935697"/>
            <a:ext cx="2035711" cy="130452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продуктивной деятельности 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2519" y="3865240"/>
            <a:ext cx="2035711" cy="239303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Рисование, лепка, аппликация, конструирование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370986" y="1484784"/>
            <a:ext cx="2160240" cy="131128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  <a:t>Приобщение  к  изобразительному искусству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728633" y="3429000"/>
            <a:ext cx="1901857" cy="130452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tabLst>
                <a:tab pos="22860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Развитие</a:t>
            </a:r>
            <a:endParaRPr lang="ru-RU" sz="2000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детского творчества</a:t>
            </a:r>
            <a:endParaRPr lang="ru-RU" sz="2000" dirty="0">
              <a:solidFill>
                <a:srgbClr val="C00000"/>
              </a:solidFill>
              <a:ea typeface="Calibri"/>
              <a:cs typeface="Times New Roman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285228" y="3140968"/>
            <a:ext cx="3391228" cy="30524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Развитие  музыкально-художественной деятельности;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приобщение к музыкальному искусству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74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733496" y="4032494"/>
            <a:ext cx="4032448" cy="914400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Часть, формируемая участниками образовательных отношений (не более 40%)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15686" y="4032494"/>
            <a:ext cx="4032448" cy="914400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часть (не менее 60%)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88024" y="5341710"/>
            <a:ext cx="4032448" cy="914400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Парциальные программы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552" y="5373216"/>
            <a:ext cx="4032448" cy="914400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ДО или Примерная основная образовательная программа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15616" y="529758"/>
            <a:ext cx="6480720" cy="1171050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47664" y="1772816"/>
            <a:ext cx="5688632" cy="1058416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 приказом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17 октября 2013 г. № 1155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 в Минюсте России 14 ноября 2013 г., регистрационный № 30384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15617" y="2996952"/>
            <a:ext cx="6480720" cy="914400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образовательная программа дошкольного образования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94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6117" y="1196752"/>
            <a:ext cx="8280920" cy="5124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1. Совместная 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организация выставок произведений искусства (декоративно-прикладного) с целью обогащения художественно-эстетических представлений детей.</a:t>
            </a:r>
            <a:endParaRPr lang="ru-RU" sz="1400" b="1" dirty="0"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2. Организация 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и проведение конкурсов и выставок детского творчества.</a:t>
            </a:r>
            <a:endParaRPr lang="ru-RU" sz="1400" b="1" dirty="0"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3. Анкетирование 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родителей с целью изучения их представлений об эстетическом воспитании детей.</a:t>
            </a:r>
            <a:endParaRPr lang="ru-RU" sz="1400" b="1" dirty="0"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4. Организация 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тематических консультаций, папок-передвижек по разным направлениям художественно-эстетического воспитания ребёнка </a:t>
            </a:r>
            <a:endParaRPr lang="ru-RU" sz="1400" b="1" dirty="0" smtClean="0">
              <a:latin typeface="Times New Roman"/>
              <a:ea typeface="Times New Roman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5. Организация 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мероприятий, направленных на распространение семейного опыта художественно-эстетического воспитания ребёнка («Круглый стол», средства массовой информации, альбомы семейного воспитания и др.)</a:t>
            </a:r>
            <a:endParaRPr lang="ru-RU" sz="1400" b="1" dirty="0"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6. Участие 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родителей и детей в театрализованной </a:t>
            </a: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деятельности 7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.  Проведение праздников, досугов, литературных и музыкальных вечеров с привлечением родителей.</a:t>
            </a:r>
            <a:endParaRPr lang="ru-RU" sz="1400" b="1" dirty="0"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8. Приобщение 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к театрализованному и музыкальному искусству через аудио- и </a:t>
            </a:r>
            <a:r>
              <a:rPr lang="ru-RU" sz="1400" b="1" dirty="0" err="1">
                <a:latin typeface="Times New Roman"/>
                <a:ea typeface="Times New Roman"/>
                <a:cs typeface="Times New Roman"/>
              </a:rPr>
              <a:t>видиотеку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. Регулирование тематического подбора для детского восприятия.</a:t>
            </a:r>
            <a:endParaRPr lang="ru-RU" sz="1400" b="1" dirty="0"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9.  Организация 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выставок детских работ и совместных тематических выставок детей и родителей.</a:t>
            </a:r>
            <a:endParaRPr lang="ru-RU" sz="1400" b="1" dirty="0"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10. Совместное 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издание литературно-художественного  журнала (рисунки, сказки, комиксы, придуманных детьми и их родителями).</a:t>
            </a:r>
            <a:endParaRPr lang="ru-RU" sz="1400" b="1" dirty="0"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11. «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Поэтическая гостиная». Чтение стихов детьми и родителями.</a:t>
            </a:r>
            <a:endParaRPr lang="ru-RU" sz="1400" b="1" dirty="0"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1" y="260648"/>
            <a:ext cx="81254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Формы взаимодействия с семьями воспитанников </a:t>
            </a:r>
          </a:p>
          <a:p>
            <a:pPr lvl="0"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ОО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«Художественно-эстетическое развитие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 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57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924711"/>
            <a:ext cx="8424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>
              <a:spcAft>
                <a:spcPts val="1000"/>
              </a:spcAft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Основная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часть общеобразовательной программы составляет 60%, вариативная часть – 40%. Вариативная часть  охватывает парциальные программы, национально-региональный компонент.</a:t>
            </a:r>
            <a:endParaRPr lang="ru-RU" sz="1600" b="1" dirty="0">
              <a:ea typeface="Calibri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15560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2. Описание </a:t>
            </a:r>
            <a:r>
              <a:rPr lang="ru-RU" sz="24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вариативных форм, способов, 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методов </a:t>
            </a:r>
            <a:r>
              <a:rPr lang="ru-RU" sz="24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и средств реализации Программы</a:t>
            </a:r>
            <a:endParaRPr lang="ru-RU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2204864"/>
            <a:ext cx="3456384" cy="158417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</a:t>
            </a: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</a:t>
            </a: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личностно-ориентированного взаимодействия педагога с детьми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30760" y="4005064"/>
            <a:ext cx="3425216" cy="18002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>
              <a:spcBef>
                <a:spcPts val="70"/>
              </a:spcBef>
              <a:spcAft>
                <a:spcPts val="0"/>
              </a:spcAft>
            </a:pPr>
            <a:r>
              <a:rPr lang="ru-RU" sz="2000" b="1" spc="-50" dirty="0" smtClean="0">
                <a:solidFill>
                  <a:schemeClr val="accent4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2.3. Технологии </a:t>
            </a:r>
            <a:r>
              <a:rPr lang="ru-RU" sz="2000" b="1" spc="-50" dirty="0">
                <a:solidFill>
                  <a:schemeClr val="accent4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исследовательской деятельности</a:t>
            </a:r>
            <a:endParaRPr lang="ru-RU" dirty="0">
              <a:solidFill>
                <a:schemeClr val="accent4">
                  <a:lumMod val="50000"/>
                </a:schemeClr>
              </a:solidFill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48064" y="4005064"/>
            <a:ext cx="3240360" cy="18002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2.4. Использование </a:t>
            </a: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парциальных программ в вариативных технологиях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47862" y="2204862"/>
            <a:ext cx="3240360" cy="1296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575"/>
              </a:spcBef>
              <a:spcAft>
                <a:spcPts val="0"/>
              </a:spcAft>
            </a:pPr>
            <a:r>
              <a:rPr lang="ru-RU" sz="2000" b="1" spc="-50" dirty="0">
                <a:solidFill>
                  <a:schemeClr val="accent4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2.2. Технологии проектной деятельности</a:t>
            </a:r>
            <a:endParaRPr lang="ru-RU" sz="2000" dirty="0">
              <a:solidFill>
                <a:schemeClr val="accent4">
                  <a:lumMod val="50000"/>
                </a:schemeClr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6803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188640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115616" y="980728"/>
            <a:ext cx="7200665" cy="43204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spcBef>
                <a:spcPts val="500"/>
              </a:spcBef>
              <a:tabLst>
                <a:tab pos="630555" algn="l"/>
              </a:tabLst>
            </a:pP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Материально-техническое обеспечение программы</a:t>
            </a:r>
            <a:endParaRPr lang="ru-RU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20" y="1552199"/>
            <a:ext cx="2444754" cy="652665"/>
          </a:xfrm>
          <a:prstGeom prst="round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Виды помещений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43808" y="1552199"/>
            <a:ext cx="3096343" cy="652665"/>
          </a:xfrm>
          <a:prstGeom prst="round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Предметно-развивающая среда в группах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228184" y="1552199"/>
            <a:ext cx="2736304" cy="1370801"/>
          </a:xfrm>
          <a:prstGeom prst="round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Обеспечение методическими рекомендациями и средствами обучения и воспитания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8002" y="2352887"/>
            <a:ext cx="2448272" cy="1069979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Групповые </a:t>
            </a:r>
            <a:r>
              <a:rPr lang="ru-RU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и раздевальные комнаты </a:t>
            </a:r>
            <a:endParaRPr lang="ru-RU" sz="16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9502" y="3475112"/>
            <a:ext cx="2448272" cy="457200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Методический кабинет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72201" y="4086742"/>
            <a:ext cx="2448272" cy="1873154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Программы,</a:t>
            </a:r>
          </a:p>
          <a:p>
            <a:pPr algn="ctr">
              <a:spcAft>
                <a:spcPts val="100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технологии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пособия по  образовательным областям 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9502" y="6093296"/>
            <a:ext cx="2448272" cy="457200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Кабинеты специалистов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023827" y="2352887"/>
            <a:ext cx="2736304" cy="284025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Физкультурный уголок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047761" y="5091742"/>
            <a:ext cx="2723795" cy="519558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Уголок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экспериментирования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372200" y="3072323"/>
            <a:ext cx="2448272" cy="859988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Методическое обеспечение общего раздела программы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69502" y="5167808"/>
            <a:ext cx="2448272" cy="792088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Уголок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безопасности дорожного движения 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69502" y="4543942"/>
            <a:ext cx="2448272" cy="541241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Музыкальный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зал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69502" y="4026092"/>
            <a:ext cx="2448272" cy="457200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Медицинский кабинет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023827" y="2704297"/>
            <a:ext cx="2736304" cy="284025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Уголок природы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023827" y="3072324"/>
            <a:ext cx="2736304" cy="284025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Уголок развивающих  игр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024706" y="3434122"/>
            <a:ext cx="2736304" cy="284025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Игровая зона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023827" y="3790299"/>
            <a:ext cx="2736304" cy="284025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Уголок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безопасности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035252" y="4221967"/>
            <a:ext cx="2736304" cy="465227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Уголок  «</a:t>
            </a:r>
            <a:r>
              <a:rPr lang="ru-RU" sz="16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Туган</a:t>
            </a: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җирем</a:t>
            </a: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Татарстан»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3035252" y="4759137"/>
            <a:ext cx="2736304" cy="284025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Книжный уголок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024706" y="6074369"/>
            <a:ext cx="2736304" cy="495054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Уголок художественного творчества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035252" y="5675871"/>
            <a:ext cx="2736304" cy="284025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Театральный уголок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7470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052736"/>
            <a:ext cx="86409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spcAft>
                <a:spcPts val="100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Организация режима пребывания детей в </a:t>
            </a: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образовательном учреждении </a:t>
            </a:r>
            <a:endParaRPr lang="ru-RU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916832"/>
            <a:ext cx="7344816" cy="2939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1600" spc="-4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Режим  работы дошкольного учреждения   и  длительность  пребывания  в  нем  детей  определяются  Уставом и требованиями СанПиН 2.4.1.3049 -13  и  является  следующим:</a:t>
            </a: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600" spc="-4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группы  функционируют  в  режиме  5-дневной  рабочей  недели  с   12-часовым  пребыванием  детей   с  6.30  до  18.30.</a:t>
            </a: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sz="1600" spc="-4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Для качественного обеспечения организации жизнедеятельности детей для каждого возрастного периода в детском саду составлен режим дня с учетом требований СанПиН 2.4.1.3049-13 </a:t>
            </a:r>
            <a:endParaRPr lang="ru-RU" sz="1600" spc="-40" dirty="0" smtClean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sz="1600" spc="-4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Режим дня  составляется на холодное время года и на  летний период  по всем возрастным группам </a:t>
            </a: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80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459163" y="14271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19275" algn="l"/>
                <a:tab pos="2970213" algn="ctr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16632"/>
            <a:ext cx="82809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Особенности организации </a:t>
            </a:r>
            <a:endParaRPr lang="ru-RU" sz="2000" b="1" dirty="0" smtClean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marL="457200" algn="ctr"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развивающей 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предметно-пространственной среды</a:t>
            </a:r>
            <a:endParaRPr lang="ru-RU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858054"/>
            <a:ext cx="8496944" cy="6932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        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Развивающая предметно-пространственная среда обеспечивает максимальную реализацию образовательного потенциала пространства МБДОУ, группы и участка, материалов, оборудования и инвентаря для развития детей дошкольного возраста в соответствии с особенностями каждого возрастного этапа, охраны и укрепления их здоровья, возможность общения и совместной деятельности детей (в том числе детей разного возраста) и взрослых, двигательной активности детей, а также возможности для уединения.</a:t>
            </a: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   Развивающая предметно-пространственная среда должна обеспечивает реализацию различных образовательных программ; учет национально-культурных, климатических условий, в которых осуществляется образовательная деятельность; учет возрастных особенностей детей</a:t>
            </a: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b="1" kern="800" dirty="0">
                <a:latin typeface="Times New Roman" pitchFamily="18" charset="0"/>
                <a:ea typeface="Times New Roman"/>
                <a:cs typeface="Times New Roman" pitchFamily="18" charset="0"/>
              </a:rPr>
              <a:t>Развивающая  </a:t>
            </a:r>
            <a:r>
              <a:rPr lang="ru-RU" sz="1600" b="1" kern="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предметно-пространственная среда  </a:t>
            </a:r>
            <a:r>
              <a:rPr lang="ru-RU" sz="1600" b="1" kern="800" dirty="0">
                <a:latin typeface="Times New Roman" pitchFamily="18" charset="0"/>
                <a:ea typeface="Times New Roman"/>
                <a:cs typeface="Times New Roman" pitchFamily="18" charset="0"/>
              </a:rPr>
              <a:t>построена  на  следующих  принципах:</a:t>
            </a: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spcBef>
                <a:spcPts val="500"/>
              </a:spcBef>
              <a:spcAft>
                <a:spcPts val="0"/>
              </a:spcAft>
            </a:pP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Н</a:t>
            </a: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асыщенность, </a:t>
            </a:r>
            <a:r>
              <a:rPr lang="ru-RU" sz="16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трансформируемость</a:t>
            </a: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полифункциональность</a:t>
            </a: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, вариативность, доступность, безопасность.</a:t>
            </a:r>
          </a:p>
          <a:p>
            <a:pPr marL="457200" lvl="0" algn="just">
              <a:tabLst>
                <a:tab pos="630555" algn="l"/>
              </a:tabLst>
            </a:pPr>
            <a:r>
              <a:rPr lang="ru-RU" sz="1600" i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Насыщенность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среды соответствует возрастным возможностям детей и содержанию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Программы, которая  обеспечивает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</a:t>
            </a:r>
          </a:p>
          <a:p>
            <a:pPr marL="285750" lvl="0" indent="-285750" algn="just">
              <a:buFontTx/>
              <a:buChar char="-"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игровую, познавательную, исследовательскую и творческую активность всех воспитанников, экспериментирование с доступными детям материалами (в том числе с песком и водой);</a:t>
            </a:r>
          </a:p>
          <a:p>
            <a:pPr marL="285750" lvl="0" indent="-285750" algn="just">
              <a:buFontTx/>
              <a:buChar char="-"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эмоциональное благополучие детей во взаимодействии с предметно-пространственным окружением;</a:t>
            </a:r>
          </a:p>
          <a:p>
            <a:pPr marL="285750" lvl="0" indent="-285750" algn="just">
              <a:buFontTx/>
              <a:buChar char="-"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возможность самовыражения детей.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spcBef>
                <a:spcPts val="500"/>
              </a:spcBef>
              <a:spcAft>
                <a:spcPts val="0"/>
              </a:spcAft>
            </a:pP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457200" algn="just">
              <a:spcAft>
                <a:spcPts val="0"/>
              </a:spcAft>
              <a:tabLst>
                <a:tab pos="630555" algn="l"/>
              </a:tabLst>
            </a:pPr>
            <a:endParaRPr lang="ru-RU" sz="1600" i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457200" algn="just">
              <a:spcAft>
                <a:spcPts val="0"/>
              </a:spcAft>
              <a:tabLst>
                <a:tab pos="630555" algn="l"/>
              </a:tabLst>
            </a:pP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Bef>
                <a:spcPts val="500"/>
              </a:spcBef>
              <a:spcAft>
                <a:spcPts val="0"/>
              </a:spcAft>
              <a:tabLst>
                <a:tab pos="630555" algn="l"/>
              </a:tabLst>
            </a:pPr>
            <a:r>
              <a:rPr lang="ru-RU" sz="1600" b="1" dirty="0"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7850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0854" y="1628800"/>
            <a:ext cx="849694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algn="just">
              <a:tabLst>
                <a:tab pos="630555" algn="l"/>
              </a:tabLst>
            </a:pPr>
            <a:r>
              <a:rPr lang="ru-RU" sz="1600" i="1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Трансформируемость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пространства дает возможность изменений предметно-пространственной среды в зависимости от образовательной ситуации, в том числе от меняющихся интересов и возможностей детей;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lvl="0" indent="-285750" algn="just">
              <a:buFontTx/>
              <a:buChar char="-"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двигательную активность, в том числе развитие крупной и мелкой моторики, участие в подвижных играх и соревнованиях;</a:t>
            </a:r>
          </a:p>
          <a:p>
            <a:pPr lvl="0" algn="just"/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</a:t>
            </a:r>
            <a:r>
              <a:rPr lang="ru-RU" sz="1600" i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Полифункциональность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материалов позволяет разнообразно использовать различные  составляющих предметной среды: детскую мебель, маты, мягкие модули, ширмы, природные материалы, пригодные  в разных видах детской активности (в том числе в качестве предметов-заместителей в детской игре).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/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</a:t>
            </a:r>
            <a:r>
              <a:rPr lang="ru-RU" sz="1600" i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Вариативность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среды позволяет создать различные пространства (для игры, конструирования, уединения и пр.), а также разнообразный материал, игры, игрушки и оборудование, обеспечивают свободный выбор детей.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/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Игровой материал периодически сменяется, что стимулирует  игровую, двигательную, познавательную и исследовательскую активность детей.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/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</a:t>
            </a:r>
            <a:r>
              <a:rPr lang="ru-RU" sz="1600" i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Доступность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среды создает условия для свободного доступа детей к играм, игрушкам, материалам, пособиям, обеспечивающим все основные виды детской активности;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/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исправность и сохранность материалов и оборудования.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</a:t>
            </a:r>
            <a:r>
              <a:rPr lang="ru-RU" sz="1600" i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Безопасность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предметно-пространственной среды обеспечивает соответствие всех ее элементов требованиям по надежности и безопасности их использования.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/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583860"/>
            <a:ext cx="7848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algn="ctr"/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Особенности организации </a:t>
            </a:r>
          </a:p>
          <a:p>
            <a:pPr marL="457200" lvl="0" algn="ctr"/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развивающей предметно-пространственной среды</a:t>
            </a:r>
            <a:endParaRPr lang="ru-RU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77831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224569" y="188640"/>
            <a:ext cx="6659800" cy="914400"/>
          </a:xfrm>
          <a:prstGeom prst="roundRect">
            <a:avLst/>
          </a:prstGeom>
          <a:solidFill>
            <a:srgbClr val="FFFF0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 ФГОС ДО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635896" y="5733256"/>
            <a:ext cx="4524711" cy="9144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28639" y="4581128"/>
            <a:ext cx="4524711" cy="914400"/>
          </a:xfrm>
          <a:prstGeom prst="roundRect">
            <a:avLst/>
          </a:prstGeom>
          <a:solidFill>
            <a:srgbClr val="D4CEFE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11759" y="3501008"/>
            <a:ext cx="4524711" cy="9144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43804" y="2420888"/>
            <a:ext cx="4524711" cy="91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24569" y="1340768"/>
            <a:ext cx="4524711" cy="914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21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3848" y="335664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программы</a:t>
            </a:r>
            <a:endParaRPr lang="ru-RU" sz="24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833566"/>
            <a:ext cx="792088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1600" b="1" spc="-6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I. </a:t>
            </a:r>
            <a:r>
              <a:rPr lang="ru-RU" sz="1600" b="1" spc="-6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Целевой раздел  </a:t>
            </a:r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ru-RU" sz="1600" spc="-6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Пояснительная записка.</a:t>
            </a:r>
            <a:endParaRPr lang="ru-RU" sz="16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Общие 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сведения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Цели и задачи реализации Программы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Принципы и подходы к формированию Программы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Характеристики особенностей развития детей дошкольного возраста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Планируемые результаты освоения </a:t>
            </a: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программы</a:t>
            </a:r>
            <a:endParaRPr lang="en-US" sz="1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1600" b="1" spc="-6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b="1" spc="-6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                       II.    </a:t>
            </a:r>
            <a:r>
              <a:rPr lang="ru-RU" sz="1600" b="1" spc="-6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Содержательный  </a:t>
            </a:r>
            <a:r>
              <a:rPr lang="ru-RU" sz="1600" b="1" spc="-6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раздел 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450215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</a:t>
            </a: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Описание 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образовательной деятельности в соответствии с направлениями развития </a:t>
            </a: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ребенка</a:t>
            </a:r>
          </a:p>
          <a:p>
            <a:pPr marL="450215"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 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Описание 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вариативных форм, способов, методов и средств реализации </a:t>
            </a: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Программы</a:t>
            </a:r>
            <a:endParaRPr lang="en-US" sz="1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450215" algn="ctr">
              <a:spcAft>
                <a:spcPts val="0"/>
              </a:spcAft>
            </a:pP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        III. 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Организационный раздел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Материально-техническое обеспечение программы.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Обеспечение методическими материалами и средствами обучения и воспитания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Организация режима пребывания детей в образовательном учреждении.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Особенности традиционных событий, праздников, мероприятий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Особенности организации развивающей предметно-пространственной среды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ru-RU" sz="14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91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42770" y="199675"/>
            <a:ext cx="413978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 algn="ctr">
              <a:lnSpc>
                <a:spcPct val="150000"/>
              </a:lnSpc>
              <a:buFont typeface="+mj-lt"/>
              <a:buAutoNum type="romanUcPeriod"/>
            </a:pPr>
            <a:r>
              <a:rPr lang="ru-RU" b="1" spc="-40" dirty="0">
                <a:solidFill>
                  <a:srgbClr val="C00000"/>
                </a:solidFill>
                <a:latin typeface="Times New Roman"/>
                <a:ea typeface="Times New Roman"/>
              </a:rPr>
              <a:t>ЦЕЛЕВОЙ РАЗДЕЛ </a:t>
            </a:r>
            <a:r>
              <a:rPr lang="ru-RU" b="1" spc="-40" dirty="0" smtClean="0">
                <a:solidFill>
                  <a:srgbClr val="C00000"/>
                </a:solidFill>
                <a:latin typeface="Times New Roman"/>
                <a:ea typeface="Times New Roman"/>
              </a:rPr>
              <a:t>ПРОГРАММЫ</a:t>
            </a:r>
            <a:endParaRPr lang="ru-RU" dirty="0">
              <a:solidFill>
                <a:srgbClr val="C0000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836712"/>
            <a:ext cx="8712968" cy="60119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1400" b="1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</a:t>
            </a:r>
            <a:r>
              <a:rPr lang="ru-RU" sz="1400" b="1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ПОЯСНИТЕЛЬНАЯ ЗАПИСКА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ru-RU" sz="1600" b="1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1.1. Общие сведения.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sz="1600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Основная </a:t>
            </a: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</a:t>
            </a:r>
            <a:r>
              <a:rPr lang="ru-RU" sz="1600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бщеобразовательная </a:t>
            </a: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программа  </a:t>
            </a:r>
            <a:r>
              <a:rPr lang="ru-RU" sz="1600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муниципального </a:t>
            </a:r>
            <a:r>
              <a:rPr lang="ru-RU" sz="1600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автоном</a:t>
            </a:r>
            <a:r>
              <a:rPr lang="ru-RU" sz="1600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ного   </a:t>
            </a:r>
            <a:r>
              <a:rPr lang="ru-RU" sz="1600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дошкольного образовательного </a:t>
            </a: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учреждения </a:t>
            </a:r>
            <a:r>
              <a:rPr lang="ru-RU" sz="1600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</a:t>
            </a: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</a:t>
            </a:r>
            <a:r>
              <a:rPr lang="ru-RU" sz="1600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етский сад № 8 «Теремок» </a:t>
            </a: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</a:t>
            </a:r>
            <a:r>
              <a:rPr lang="ru-RU" sz="1600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Нурлат  </a:t>
            </a: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Республики Татарстан обеспечивает разностороннее развитие детей в возрасте от </a:t>
            </a:r>
            <a:r>
              <a:rPr lang="ru-RU" sz="1600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 </a:t>
            </a: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до 7 лет с учётом их возрастных и индивидуальных особенностей по основным направлениям – физическому, социально-личностному, познавательно-речевому и художественно-эстетическому. Программа обеспечивает достижение воспитанниками готовности к школе.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	</a:t>
            </a: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Муниципальное автономное дошкольное образовательное учреждение  «Детский сад №8 «Теремок» общеразвивающего вида» </a:t>
            </a:r>
            <a:r>
              <a:rPr lang="ru-RU" sz="1600" spc="-4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г.Нурлат</a:t>
            </a: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Республики Татарстан расположено по адресу: 423040 РТ,  </a:t>
            </a:r>
            <a:r>
              <a:rPr lang="ru-RU" sz="1600" spc="-4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г.Нурлат</a:t>
            </a: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</a:t>
            </a:r>
            <a:r>
              <a:rPr lang="ru-RU" sz="1600" spc="-4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ул.Козлова</a:t>
            </a: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</a:t>
            </a:r>
            <a:r>
              <a:rPr lang="ru-RU" sz="1600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дом </a:t>
            </a: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12а,  функционирует  1980 года. 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Учредителем детского сада является  исполнительный комитет  Нурлатского муниципального  района Республики Татарстан.  Дошкольное учреждение имеет оформленную правовую базу: Устав, лицензию  (регистрационный №  5953 от 26 января 2015 года, серия 16 Л 01 №  0001745 - бессрочно).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По организационно-правовой форме  «Детский сад №8 «Теремок» общеразвивающего вида» г. Нурлат  Республики Татарстан является муниципальным учреждением, </a:t>
            </a:r>
          </a:p>
          <a:p>
            <a:pPr>
              <a:spcAft>
                <a:spcPts val="1000"/>
              </a:spcAft>
            </a:pPr>
            <a:r>
              <a:rPr lang="ru-RU" sz="1600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 по </a:t>
            </a: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типу </a:t>
            </a:r>
            <a:r>
              <a:rPr lang="ru-RU" sz="1600" spc="-4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реализумых</a:t>
            </a: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образовательных программ – дошкольным образовательным учреждением, </a:t>
            </a:r>
          </a:p>
          <a:p>
            <a:pPr>
              <a:spcAft>
                <a:spcPts val="1000"/>
              </a:spcAft>
            </a:pPr>
            <a:r>
              <a:rPr lang="ru-RU" sz="1600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 по </a:t>
            </a: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виду - детский сад общеразвивающего вида с приоритетным осуществлением художественно – эстетического и интеллектуального направлений развития воспитанников.</a:t>
            </a:r>
          </a:p>
          <a:p>
            <a:pPr>
              <a:spcAft>
                <a:spcPts val="1000"/>
              </a:spcAft>
            </a:pPr>
            <a:r>
              <a:rPr lang="ru-RU" sz="1600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89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7727" y="260648"/>
            <a:ext cx="8352928" cy="5465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ctr">
              <a:spcBef>
                <a:spcPts val="120"/>
              </a:spcBef>
              <a:spcAft>
                <a:spcPts val="0"/>
              </a:spcAft>
              <a:tabLst>
                <a:tab pos="228600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1.2.   Нормативно-правовая база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ctr">
              <a:spcBef>
                <a:spcPts val="215"/>
              </a:spcBef>
              <a:spcAft>
                <a:spcPts val="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Федеральные документы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20"/>
              </a:spcBef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Закон РФ «Об образовании» (29 декабря 2012 года № 273 - ФЗ)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Приказ Министерства образования и науки Российской Федерации (</a:t>
            </a:r>
            <a:r>
              <a:rPr lang="ru-RU" sz="14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Минобрнауки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России) от 17 октября 2013 г. N 1155 г. Москва "Об утверждении федерального государственного образовательного стандарта дошкольного образования"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Федеральный государственный образовательный стандарт дошкольного образования (зарегистрирован в Минюсте РФ 14 ноября 2013 г. № 30384)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Письмо Министерства образования и науки Российской Федерации</a:t>
            </a:r>
            <a:b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от 28 февраля 2014 г. № 08-249 Комментарии к   ФГОС дошкольного образования  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Порядок организации и осуществления образовательной деятельности по общеобразовательным программам дошкольного образования, утвержденном приказом Министерства образования и науки Российской Федерации от 30. 08. 2013 г.    № 1014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Постановление Главного государственного санитарного      врача РФ "Об утверждении СаНПиН 2.4.1.3049-13      "Санитарно-эпидемиологические требования к устройству, содержанию и организации режима работы дошкольных образовательных организаций" от 15 мая 2013 года №26 </a:t>
            </a:r>
          </a:p>
          <a:p>
            <a:pPr algn="ctr">
              <a:spcBef>
                <a:spcPts val="385"/>
              </a:spcBef>
              <a:spcAft>
                <a:spcPts val="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Региональные документы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Закон РТ № 16 от 03.03.2012 г. «О государственных языках РТ и других языках в РТ».</a:t>
            </a:r>
            <a:endParaRPr lang="ru-RU" sz="14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Методические  рекомендации  по организации обучения детей татарскому (русскому)  языку в дошкольных образовательных организациях от 08.11.2013г. № 15588/13.</a:t>
            </a:r>
            <a:endParaRPr lang="ru-RU" sz="14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ctr">
              <a:spcBef>
                <a:spcPts val="410"/>
              </a:spcBef>
              <a:spcAft>
                <a:spcPts val="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Локальные документы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/>
              <a:buAutoNum type="arabicPeriod"/>
              <a:tabLst>
                <a:tab pos="457200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Решение 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педагогического совета (протокол № 1 от 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29.08.2019 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г.) о рассмотрении и 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7051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принятии основной образовательной программы.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381000" algn="just"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59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7107" y="620688"/>
            <a:ext cx="8280920" cy="649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spc="-4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Содержание образовательного процесса </a:t>
            </a:r>
            <a:r>
              <a:rPr lang="ru-RU" sz="1600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выстроено </a:t>
            </a: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соответствии с  программами: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600" b="1" i="1" u="sng" spc="-4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Комплексные программы:</a:t>
            </a:r>
            <a:r>
              <a:rPr lang="ru-RU" sz="1600" b="1" spc="-4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spc="-40" dirty="0">
                <a:solidFill>
                  <a:srgbClr val="000000"/>
                </a:solidFill>
                <a:latin typeface="Times New Roman"/>
                <a:ea typeface="Calibri"/>
              </a:rPr>
              <a:t>Программа воспитания и обучения в детском саду «От рождения до школы» под редакцией Н.Е. </a:t>
            </a:r>
            <a:r>
              <a:rPr lang="ru-RU" sz="1600" spc="-40" dirty="0" err="1">
                <a:solidFill>
                  <a:srgbClr val="000000"/>
                </a:solidFill>
                <a:latin typeface="Times New Roman"/>
                <a:ea typeface="Calibri"/>
              </a:rPr>
              <a:t>Вераксы</a:t>
            </a:r>
            <a:r>
              <a:rPr lang="ru-RU" sz="1600" spc="-40" dirty="0">
                <a:solidFill>
                  <a:srgbClr val="000000"/>
                </a:solidFill>
                <a:latin typeface="Times New Roman"/>
                <a:ea typeface="Calibri"/>
              </a:rPr>
              <a:t>, Т.С. Комаровой, М.А. Васильевой</a:t>
            </a:r>
            <a:r>
              <a:rPr lang="ru-RU" sz="1600" spc="-40" dirty="0" smtClean="0">
                <a:solidFill>
                  <a:srgbClr val="000000"/>
                </a:solidFill>
                <a:latin typeface="Times New Roman"/>
                <a:ea typeface="Calibri"/>
              </a:rPr>
              <a:t>.</a:t>
            </a:r>
          </a:p>
          <a:p>
            <a:pPr>
              <a:spcAft>
                <a:spcPts val="1000"/>
              </a:spcAft>
            </a:pPr>
            <a:r>
              <a:rPr lang="ru-RU" sz="1600" spc="-40" dirty="0">
                <a:solidFill>
                  <a:srgbClr val="000000"/>
                </a:solidFill>
                <a:latin typeface="Times New Roman"/>
                <a:ea typeface="Calibri"/>
              </a:rPr>
              <a:t>«Региональная программа дошкольного образования» , ”</a:t>
            </a:r>
            <a:r>
              <a:rPr lang="ru-RU" sz="1600" spc="-40" dirty="0" err="1">
                <a:solidFill>
                  <a:srgbClr val="000000"/>
                </a:solidFill>
                <a:latin typeface="Times New Roman"/>
                <a:ea typeface="Calibri"/>
              </a:rPr>
              <a:t>Төбәкнең</a:t>
            </a:r>
            <a:r>
              <a:rPr lang="ru-RU" sz="1600" spc="-40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ru-RU" sz="1600" spc="-40" dirty="0" err="1">
                <a:solidFill>
                  <a:srgbClr val="000000"/>
                </a:solidFill>
                <a:latin typeface="Times New Roman"/>
                <a:ea typeface="Calibri"/>
              </a:rPr>
              <a:t>мәктәпкәчә</a:t>
            </a:r>
            <a:r>
              <a:rPr lang="ru-RU" sz="1600" spc="-40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ru-RU" sz="1600" spc="-40" dirty="0" err="1">
                <a:solidFill>
                  <a:srgbClr val="000000"/>
                </a:solidFill>
                <a:latin typeface="Times New Roman"/>
                <a:ea typeface="Calibri"/>
              </a:rPr>
              <a:t>белем</a:t>
            </a:r>
            <a:r>
              <a:rPr lang="ru-RU" sz="1600" spc="-40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ru-RU" sz="1600" spc="-40" dirty="0" err="1">
                <a:solidFill>
                  <a:srgbClr val="000000"/>
                </a:solidFill>
                <a:latin typeface="Times New Roman"/>
                <a:ea typeface="Calibri"/>
              </a:rPr>
              <a:t>бирү</a:t>
            </a:r>
            <a:r>
              <a:rPr lang="ru-RU" sz="1600" spc="-40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ru-RU" sz="1600" spc="-40" dirty="0" err="1">
                <a:solidFill>
                  <a:srgbClr val="000000"/>
                </a:solidFill>
                <a:latin typeface="Times New Roman"/>
                <a:ea typeface="Calibri"/>
              </a:rPr>
              <a:t>программасы</a:t>
            </a:r>
            <a:r>
              <a:rPr lang="ru-RU" sz="1600" spc="-40" dirty="0">
                <a:solidFill>
                  <a:srgbClr val="000000"/>
                </a:solidFill>
                <a:latin typeface="Times New Roman"/>
                <a:ea typeface="Calibri"/>
              </a:rPr>
              <a:t>” Р.К. </a:t>
            </a:r>
            <a:r>
              <a:rPr lang="ru-RU" sz="1600" spc="-40" dirty="0" err="1">
                <a:solidFill>
                  <a:srgbClr val="000000"/>
                </a:solidFill>
                <a:latin typeface="Times New Roman"/>
                <a:ea typeface="Calibri"/>
              </a:rPr>
              <a:t>Шаехова</a:t>
            </a:r>
            <a:r>
              <a:rPr lang="ru-RU" sz="1600" spc="-40" dirty="0">
                <a:solidFill>
                  <a:srgbClr val="000000"/>
                </a:solidFill>
                <a:latin typeface="Times New Roman"/>
                <a:ea typeface="Calibri"/>
              </a:rPr>
              <a:t> , Казань 2012 </a:t>
            </a:r>
            <a:r>
              <a:rPr lang="ru-RU" sz="1600" spc="-40" dirty="0" smtClean="0">
                <a:solidFill>
                  <a:srgbClr val="000000"/>
                </a:solidFill>
                <a:latin typeface="Times New Roman"/>
                <a:ea typeface="Calibri"/>
              </a:rPr>
              <a:t>г.</a:t>
            </a:r>
          </a:p>
          <a:p>
            <a:pPr>
              <a:spcAft>
                <a:spcPts val="1000"/>
              </a:spcAft>
            </a:pPr>
            <a:r>
              <a:rPr lang="ru-RU" sz="1600" b="1" i="1" u="sng" spc="-4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Парциальные </a:t>
            </a:r>
            <a:r>
              <a:rPr lang="ru-RU" sz="1600" b="1" i="1" u="sng" spc="-4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программы:</a:t>
            </a:r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Алямовская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В.Г.  Как воспитать здорового ребёнка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Иванова Л.Ф. Программа обучения английскому языку в дошкольном образовательном учреждении Республики Татарстан “</a:t>
            </a:r>
            <a:r>
              <a:rPr lang="en-US" sz="1600" dirty="0">
                <a:latin typeface="Times New Roman"/>
                <a:ea typeface="Times New Roman"/>
                <a:cs typeface="Times New Roman"/>
              </a:rPr>
              <a:t>First Steps in English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”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tt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Зарипова </a:t>
            </a:r>
            <a:r>
              <a:rPr lang="tt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З.М., Кидрячева Р.Г. Говорим по татарски (для русскоязычных детей)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tt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Зарипова З.М., Вәҗиева Л.Н., Зөфәрова Р.С. Туган телдә сөйләшәбез (для детей, владеющих татарским языком)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Рыжова Н.А. Наш дом - природа</a:t>
            </a: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Щипицина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Л.А. Азбука общения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Лыкова И.Н. Цветные ладошки. Программа художественного воспитания, обучения и развития детей 2-7 лет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Миниханов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Р.Н., </a:t>
            </a:r>
            <a:r>
              <a:rPr lang="ru-RU" sz="1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Халиуллина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Н.А.  Обучение детей дошкольного возраста правилам безопасного поведения на дорогах</a:t>
            </a: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•Ладушки </a:t>
            </a: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/ И. </a:t>
            </a:r>
            <a:r>
              <a:rPr lang="ru-RU" sz="1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Каплунова</a:t>
            </a: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И. </a:t>
            </a:r>
            <a:r>
              <a:rPr lang="ru-RU" sz="16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Новооскольцева</a:t>
            </a: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// Праздник каждый день. Программа музыкального воспитания детей. - СПб.: Композитор, 1999.</a:t>
            </a: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•Программа </a:t>
            </a: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экологического воспитания в детском саду «Юный эколог». С.Н. Николаевой.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	</a:t>
            </a:r>
            <a:r>
              <a:rPr lang="ru-RU" sz="16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	</a:t>
            </a:r>
            <a:r>
              <a:rPr lang="ru-RU" sz="16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07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4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</TotalTime>
  <Words>4041</Words>
  <Application>Microsoft Office PowerPoint</Application>
  <PresentationFormat>Экран (4:3)</PresentationFormat>
  <Paragraphs>469</Paragraphs>
  <Slides>45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Tatyana</cp:lastModifiedBy>
  <cp:revision>69</cp:revision>
  <dcterms:created xsi:type="dcterms:W3CDTF">2015-01-24T17:24:31Z</dcterms:created>
  <dcterms:modified xsi:type="dcterms:W3CDTF">2019-10-16T06:00:45Z</dcterms:modified>
</cp:coreProperties>
</file>